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Lst>
  <p:sldSz cx="13004800" cy="1079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1pPr>
    <a:lvl2pPr marL="0" marR="0" indent="2286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2pPr>
    <a:lvl3pPr marL="0" marR="0" indent="4572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3pPr>
    <a:lvl4pPr marL="0" marR="0" indent="6858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4pPr>
    <a:lvl5pPr marL="0" marR="0" indent="9144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5pPr>
    <a:lvl6pPr marL="0" marR="0" indent="11430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6pPr>
    <a:lvl7pPr marL="0" marR="0" indent="13716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7pPr>
    <a:lvl8pPr marL="0" marR="0" indent="16002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8pPr>
    <a:lvl9pPr marL="0" marR="0" indent="182880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d Reza" initials="M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9-26T16:22:47.020" idx="1">
    <p:pos x="3233" y="2882"/>
    <p:text>Hello everyone
I am Reza from George mason university
I am going to present some of the works I have accomplished during my PhD.
</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ph type="sldImg"/>
          </p:nvPr>
        </p:nvSpPr>
        <p:spPr>
          <a:xfrm>
            <a:off x="1143000" y="685800"/>
            <a:ext cx="4572000" cy="3429000"/>
          </a:xfrm>
          <a:prstGeom prst="rect">
            <a:avLst/>
          </a:prstGeom>
        </p:spPr>
        <p:txBody>
          <a:bodyPr/>
          <a:lstStyle/>
          <a:p>
            <a:pPr/>
          </a:p>
        </p:txBody>
      </p:sp>
      <p:sp>
        <p:nvSpPr>
          <p:cNvPr id="162" name="Shape 1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defRPr sz="2400">
                <a:latin typeface="Times"/>
                <a:ea typeface="Times"/>
                <a:cs typeface="Times"/>
                <a:sym typeface="Times"/>
              </a:defRPr>
            </a:pPr>
            <a:r>
              <a:t>Hello everyone, </a:t>
            </a:r>
          </a:p>
          <a:p>
            <a:pPr>
              <a:defRPr sz="2400">
                <a:latin typeface="Times"/>
                <a:ea typeface="Times"/>
                <a:cs typeface="Times"/>
                <a:sym typeface="Times"/>
              </a:defRPr>
            </a:pPr>
            <a:r>
              <a:t>I am … In this talk titled “FarSight: Long Range Depth Estimation in Outdoor Images”, today I am going to talk about </a:t>
            </a:r>
          </a:p>
          <a:p>
            <a:pPr>
              <a:defRPr sz="2400">
                <a:latin typeface="Times"/>
                <a:ea typeface="Times"/>
                <a:cs typeface="Times"/>
                <a:sym typeface="Times"/>
              </a:defRPr>
            </a:pPr>
          </a:p>
          <a:p>
            <a:pPr>
              <a:defRPr sz="2400">
                <a:latin typeface="Times"/>
                <a:ea typeface="Times"/>
                <a:cs typeface="Times"/>
                <a:sym typeface="Times"/>
              </a:defRPr>
            </a:pPr>
            <a:r>
              <a:t>This work came out as a joint-research from George Mason University and US Army Research Lab.</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Once the key-points are defined, between two keypoints A and B in the 3D model we generate a trajectory of a moving virtual camera. During trajectory generation we move forward from key-point A to key-point B by a fixed distance.</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From each point along the trajectory, we render the scene from the viewpoint of the virtual camera using OpenGL. Figure demonstrates two snapshots of the rendered image from the 3D reconstructed model in Salt-Lake City.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lvl1pPr>
              <a:lnSpc>
                <a:spcPct val="100000"/>
              </a:lnSpc>
              <a:spcBef>
                <a:spcPts val="400"/>
              </a:spcBef>
              <a:defRPr sz="1200">
                <a:latin typeface="Times New Roman"/>
                <a:ea typeface="Times New Roman"/>
                <a:cs typeface="Times New Roman"/>
                <a:sym typeface="Times New Roman"/>
              </a:defRPr>
            </a:lvl1pPr>
          </a:lstStyle>
          <a:p>
            <a:pPr/>
            <a:r>
              <a:t>drop the Experiment bullet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The ability to detect/classify objects and activities at a long range of distances is important capability for autonomous vehicles </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Knowing the distance of the object from the robotic system will help in turn detecting the object.</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It has useful applications for autonomous military mission, surveillance, and autonomous driving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In traditional settings depths are estimated using different physical sensors such as LIDAR, Laser etc.</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Given these sensors data as training data, depth estimation can be formulated as a supervised learning problem. The pioneering work of Saxena et al. allowed robots to estimate depth in each pixel from a single image. For training the model for depth prediction, features are computed from input RGB images, the model is trained for depth prediction.</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These LIDAR sensors can estimate depth up to 80 meter which is major limitation when object appears at a distant.</a:t>
            </a:r>
          </a:p>
          <a:p>
            <a:pPr>
              <a:lnSpc>
                <a:spcPct val="100000"/>
              </a:lnSpc>
              <a:spcBef>
                <a:spcPts val="400"/>
              </a:spcBef>
              <a:defRPr sz="2400">
                <a:latin typeface="Times New Roman"/>
                <a:ea typeface="Times New Roman"/>
                <a:cs typeface="Times New Roman"/>
                <a:sym typeface="Times New Roman"/>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To address the limitation of LIDAR sensor, I proposed a new method for providing depth up to 1000 meters from 3D reconstruction of a scene</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Utilizing the depth images, then I proposed two deep neural network based learning algorithm for depth prediction from a single RGB image</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In the following slides, I will discuss the proposed depth generation method and depth prediction models.</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 talked about it in the previous slide</a:t>
            </a:r>
          </a:p>
          <a:p>
            <a:pPr marL="222250" indent="-222250">
              <a:lnSpc>
                <a:spcPct val="100000"/>
              </a:lnSpc>
              <a:spcBef>
                <a:spcPts val="400"/>
              </a:spcBef>
              <a:buSzPct val="75000"/>
              <a:buChar char="-"/>
              <a:defRPr sz="2400">
                <a:latin typeface="Times New Roman"/>
                <a:ea typeface="Times New Roman"/>
                <a:cs typeface="Times New Roman"/>
                <a:sym typeface="Times New Roman"/>
              </a:defRPr>
            </a:pPr>
            <a:r>
              <a:t>motivation for why human can do it and</a:t>
            </a:r>
          </a:p>
          <a:p>
            <a:pPr marL="222250" indent="-222250">
              <a:lnSpc>
                <a:spcPct val="100000"/>
              </a:lnSpc>
              <a:spcBef>
                <a:spcPts val="400"/>
              </a:spcBef>
              <a:buSzPct val="75000"/>
              <a:buChar char="-"/>
              <a:defRPr sz="2400">
                <a:latin typeface="Times New Roman"/>
                <a:ea typeface="Times New Roman"/>
                <a:cs typeface="Times New Roman"/>
                <a:sym typeface="Times New Roman"/>
              </a:defRPr>
            </a:pPr>
            <a:r>
              <a:t>can we do something similar with training data + learning a model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 introduce the diffference between the generative model vs discriminative add Goodfellow reference</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I proposed two different deep neural network based method for depth prediction. First one of them is based on a Generative Adversarial Network or GAN. </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GAN is a generative model that can generate new image given an input noise vector.</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Figure on the bottom shows a generic architecture of a GAN. A GAN has two components: a generator G and a discriminator D.</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The combined network is adversarially trained where the goal of the generator G is to produce images that fool the discriminator D into identifying ‘fake’ images as ‘real’ ones. </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The D is trained as well to discriminate ‘fake’ images from the ‘real’ ones.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For our case for depth estimation, we used conditional GAN. In cGAN in addition to a noise vector, we input to the Generator G the RGB image for depth prediction.</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Depth prediction can be thought of as an image-to-image translation problem, where the goal is to translate an RGB image which is the source domain to a depth image which is the target domain.</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Figure shows the architecture of the cGAN. Previous works demonstrates that similar translation task for various other domains such as edge-2-rgb, rgb-2-semantic-segmentation. Here we demonstrated that depth prediction can formulated as rgb-image-2-depth-image translation task.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Before we delve into the experiments lets talk about the data generation process that circumvents the limitation of traditional sensors that generates depth unto 80 meters only.</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The steps for depth data generation that goes beyond 100 meters up to 1000 meters are shown here.</a:t>
            </a:r>
          </a:p>
          <a:p>
            <a:pPr>
              <a:lnSpc>
                <a:spcPct val="100000"/>
              </a:lnSpc>
              <a:spcBef>
                <a:spcPts val="400"/>
              </a:spcBef>
              <a:defRPr sz="2400">
                <a:latin typeface="Times New Roman"/>
                <a:ea typeface="Times New Roman"/>
                <a:cs typeface="Times New Roman"/>
                <a:sym typeface="Times New Roman"/>
              </a:defRPr>
            </a:pPr>
            <a:r>
              <a:t>We collect urban images of a geolocation such as NYC, Chicago, Houston etc using Google Earth software.</a:t>
            </a:r>
          </a:p>
          <a:p>
            <a:pPr>
              <a:lnSpc>
                <a:spcPct val="100000"/>
              </a:lnSpc>
              <a:spcBef>
                <a:spcPts val="400"/>
              </a:spcBef>
              <a:defRPr sz="2400">
                <a:latin typeface="Times New Roman"/>
                <a:ea typeface="Times New Roman"/>
                <a:cs typeface="Times New Roman"/>
                <a:sym typeface="Times New Roman"/>
              </a:defRPr>
            </a:pPr>
            <a:r>
              <a:t>A subsampled of these images are utilized to reconstruct the 3D model of the city. </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Then we fix the trajectory along the 3D model and utilize the trajectory to render the RGB and depth image pairs. This allows us to gather huge number of rgb,depth image pairs from each reconstructed model.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defRPr sz="2400">
                <a:latin typeface="Times"/>
                <a:ea typeface="Times"/>
                <a:cs typeface="Times"/>
                <a:sym typeface="Times"/>
              </a:defRPr>
            </a:pPr>
            <a:r>
              <a:t>Here we demonstrate the google-earth interface for recording a video clip in a city. We choose the popular cities across the USA for our image collection. This figure demonstrates the video-clip recording of a portion of NYC.</a:t>
            </a:r>
          </a:p>
          <a:p>
            <a:pPr>
              <a:defRPr sz="2400">
                <a:latin typeface="Times"/>
                <a:ea typeface="Times"/>
                <a:cs typeface="Times"/>
                <a:sym typeface="Times"/>
              </a:defRPr>
            </a:pPr>
          </a:p>
          <a:p>
            <a:pPr>
              <a:defRPr sz="2400">
                <a:latin typeface="Times"/>
                <a:ea typeface="Times"/>
                <a:cs typeface="Times"/>
                <a:sym typeface="Times"/>
              </a:defRPr>
            </a:pPr>
            <a:r>
              <a:t>The images are extracted 30 fps from each video clip and we subsample a subset  frames from that captures the recorded city from multiple view points.</a:t>
            </a:r>
          </a:p>
          <a:p>
            <a:pPr>
              <a:defRPr sz="2400">
                <a:latin typeface="Times"/>
                <a:ea typeface="Times"/>
                <a:cs typeface="Times"/>
                <a:sym typeface="Times"/>
              </a:defRPr>
            </a:pPr>
          </a:p>
          <a:p>
            <a:pPr>
              <a:defRPr sz="2400">
                <a:latin typeface="Times"/>
                <a:ea typeface="Times"/>
                <a:cs typeface="Times"/>
                <a:sym typeface="Times"/>
              </a:defRPr>
            </a:pPr>
            <a:r>
              <a:t>This subsample set of frames are then utilized to 3D reconstruct the model of the city.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lnSpc>
                <a:spcPct val="100000"/>
              </a:lnSpc>
              <a:spcBef>
                <a:spcPts val="400"/>
              </a:spcBef>
              <a:defRPr sz="2400">
                <a:latin typeface="Times New Roman"/>
                <a:ea typeface="Times New Roman"/>
                <a:cs typeface="Times New Roman"/>
                <a:sym typeface="Times New Roman"/>
              </a:defRPr>
            </a:pPr>
            <a:r>
              <a:t>Figure here demonstrates the 3D reconstructed model of the Chicago city - the longest model in our repositories.</a:t>
            </a:r>
          </a:p>
          <a:p>
            <a:pPr>
              <a:lnSpc>
                <a:spcPct val="100000"/>
              </a:lnSpc>
              <a:spcBef>
                <a:spcPts val="400"/>
              </a:spcBef>
              <a:defRPr sz="2400">
                <a:latin typeface="Times New Roman"/>
                <a:ea typeface="Times New Roman"/>
                <a:cs typeface="Times New Roman"/>
                <a:sym typeface="Times New Roman"/>
              </a:defRPr>
            </a:pPr>
          </a:p>
          <a:p>
            <a:pPr>
              <a:lnSpc>
                <a:spcPct val="100000"/>
              </a:lnSpc>
              <a:spcBef>
                <a:spcPts val="400"/>
              </a:spcBef>
              <a:defRPr sz="2400">
                <a:latin typeface="Times New Roman"/>
                <a:ea typeface="Times New Roman"/>
                <a:cs typeface="Times New Roman"/>
                <a:sym typeface="Times New Roman"/>
              </a:defRPr>
            </a:pPr>
            <a:r>
              <a:t>After we 3D reconstruct the model we manually annotate several key-points inside the 3D model. The intersections of the streets are chosen to be the key-points. The key-points are demonstrated in the figure in different colors. The texture of the 3D model is turned off for better visibility of the key-points.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p:nvPr>
            <p:ph type="title"/>
          </p:nvPr>
        </p:nvSpPr>
        <p:spPr>
          <a:xfrm>
            <a:off x="1270000" y="2159000"/>
            <a:ext cx="10464800" cy="3302000"/>
          </a:xfrm>
          <a:prstGeom prst="rect">
            <a:avLst/>
          </a:prstGeom>
        </p:spPr>
        <p:txBody>
          <a:bodyPr anchor="b"/>
          <a:lstStyle/>
          <a:p>
            <a:pPr/>
            <a:r>
              <a:t>Title Text</a:t>
            </a:r>
          </a:p>
        </p:txBody>
      </p:sp>
      <p:sp>
        <p:nvSpPr>
          <p:cNvPr id="12" name="Body Level One…"/>
          <p:cNvSpPr/>
          <p:nvPr>
            <p:ph type="body" sz="quarter" idx="1"/>
          </p:nvPr>
        </p:nvSpPr>
        <p:spPr>
          <a:xfrm>
            <a:off x="1270000" y="5549900"/>
            <a:ext cx="10464800" cy="1130300"/>
          </a:xfrm>
          <a:prstGeom prst="rect">
            <a:avLst/>
          </a:prstGeom>
        </p:spPr>
        <p:txBody>
          <a:bodyPr anchor="t"/>
          <a:lstStyle>
            <a:lvl1pPr marL="0" indent="0" algn="ctr">
              <a:spcBef>
                <a:spcPts val="0"/>
              </a:spcBef>
              <a:buSzTx/>
              <a:buNone/>
              <a:defRPr sz="3400"/>
            </a:lvl1pPr>
            <a:lvl2pPr marL="0" indent="228600" algn="ctr">
              <a:spcBef>
                <a:spcPts val="0"/>
              </a:spcBef>
              <a:buSzTx/>
              <a:buNone/>
              <a:defRPr sz="3400"/>
            </a:lvl2pPr>
            <a:lvl3pPr marL="0" indent="457200" algn="ctr">
              <a:spcBef>
                <a:spcPts val="0"/>
              </a:spcBef>
              <a:buSzTx/>
              <a:buNone/>
              <a:defRPr sz="3400"/>
            </a:lvl3pPr>
            <a:lvl4pPr marL="0" indent="685800" algn="ctr">
              <a:spcBef>
                <a:spcPts val="0"/>
              </a:spcBef>
              <a:buSzTx/>
              <a:buNone/>
              <a:defRPr sz="3400"/>
            </a:lvl4pPr>
            <a:lvl5pPr marL="0" indent="91440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883400"/>
            <a:ext cx="10464800" cy="495300"/>
          </a:xfrm>
          <a:prstGeom prst="rect">
            <a:avLst/>
          </a:prstGeom>
        </p:spPr>
        <p:txBody>
          <a:bodyPr anchor="t">
            <a:spAutoFit/>
          </a:bodyPr>
          <a:lstStyle>
            <a:lvl1pPr marL="0" indent="0" algn="ctr">
              <a:spcBef>
                <a:spcPts val="0"/>
              </a:spcBef>
              <a:buSzTx/>
              <a:buNone/>
              <a:defRPr sz="26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762500"/>
            <a:ext cx="10464800" cy="736601"/>
          </a:xfrm>
          <a:prstGeom prst="rect">
            <a:avLst/>
          </a:prstGeom>
        </p:spPr>
        <p:txBody>
          <a:bodyPr>
            <a:spAutoFit/>
          </a:bodyPr>
          <a:lstStyle>
            <a:lvl1pPr marL="0" indent="0" algn="ctr">
              <a:spcBef>
                <a:spcPts val="0"/>
              </a:spcBef>
              <a:buSzTx/>
              <a:buNone/>
              <a:defRPr sz="4200"/>
            </a:lvl1pPr>
          </a:lstStyle>
          <a:p>
            <a:pPr/>
            <a:r>
              <a:t>“Type a quote here.” </a:t>
            </a:r>
          </a:p>
        </p:txBody>
      </p:sp>
      <p:sp>
        <p:nvSpPr>
          <p:cNvPr id="9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520700"/>
            <a:ext cx="13004800" cy="9753600"/>
          </a:xfrm>
          <a:prstGeom prst="rect">
            <a:avLst/>
          </a:prstGeom>
        </p:spPr>
        <p:txBody>
          <a:bodyPr lIns="91439" tIns="45719" rIns="91439" bIns="45719" anchor="t">
            <a:noAutofit/>
          </a:bodyPr>
          <a:lstStyle/>
          <a:p>
            <a:pPr/>
          </a:p>
        </p:txBody>
      </p:sp>
      <p:sp>
        <p:nvSpPr>
          <p:cNvPr id="10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7" name="Title Text"/>
          <p:cNvSpPr/>
          <p:nvPr>
            <p:ph type="title"/>
          </p:nvPr>
        </p:nvSpPr>
        <p:spPr>
          <a:xfrm>
            <a:off x="652288" y="910024"/>
            <a:ext cx="11706371" cy="1626967"/>
          </a:xfrm>
          <a:prstGeom prst="rect">
            <a:avLst/>
          </a:prstGeom>
        </p:spPr>
        <p:txBody>
          <a:bodyPr lIns="0" tIns="0" rIns="0" bIns="0"/>
          <a:lstStyle>
            <a:lvl1pPr defTabSz="653142">
              <a:lnSpc>
                <a:spcPct val="93000"/>
              </a:lnSpc>
              <a:defRPr sz="6000">
                <a:latin typeface="Arial"/>
                <a:ea typeface="Arial"/>
                <a:cs typeface="Arial"/>
                <a:sym typeface="Arial"/>
              </a:defRPr>
            </a:lvl1pPr>
          </a:lstStyle>
          <a:p>
            <a:pPr/>
            <a:r>
              <a:t>Title Text</a:t>
            </a:r>
          </a:p>
        </p:txBody>
      </p:sp>
      <p:sp>
        <p:nvSpPr>
          <p:cNvPr id="118" name="Body Level One…"/>
          <p:cNvSpPr/>
          <p:nvPr>
            <p:ph type="body" idx="1"/>
          </p:nvPr>
        </p:nvSpPr>
        <p:spPr>
          <a:xfrm>
            <a:off x="652288" y="2803370"/>
            <a:ext cx="11446138" cy="5657499"/>
          </a:xfrm>
          <a:prstGeom prst="rect">
            <a:avLst/>
          </a:prstGeom>
        </p:spPr>
        <p:txBody>
          <a:bodyPr lIns="0" tIns="0" rIns="0" bIns="0" anchor="t"/>
          <a:lstStyle>
            <a:lvl1pPr marL="489857" indent="-489857" defTabSz="653142">
              <a:lnSpc>
                <a:spcPct val="93000"/>
              </a:lnSpc>
              <a:spcBef>
                <a:spcPts val="2000"/>
              </a:spcBef>
              <a:buSzTx/>
              <a:buNone/>
              <a:defRPr sz="4400">
                <a:latin typeface="Arial"/>
                <a:ea typeface="Arial"/>
                <a:cs typeface="Arial"/>
                <a:sym typeface="Arial"/>
              </a:defRPr>
            </a:lvl1pPr>
            <a:lvl2pPr marL="489857" indent="-32657" defTabSz="653142">
              <a:lnSpc>
                <a:spcPct val="93000"/>
              </a:lnSpc>
              <a:spcBef>
                <a:spcPts val="2000"/>
              </a:spcBef>
              <a:buSzTx/>
              <a:buNone/>
              <a:defRPr sz="4400">
                <a:latin typeface="Arial"/>
                <a:ea typeface="Arial"/>
                <a:cs typeface="Arial"/>
                <a:sym typeface="Arial"/>
              </a:defRPr>
            </a:lvl2pPr>
            <a:lvl3pPr marL="489857" indent="424542" defTabSz="653142">
              <a:lnSpc>
                <a:spcPct val="93000"/>
              </a:lnSpc>
              <a:spcBef>
                <a:spcPts val="2000"/>
              </a:spcBef>
              <a:buSzTx/>
              <a:buNone/>
              <a:defRPr sz="4400">
                <a:latin typeface="Arial"/>
                <a:ea typeface="Arial"/>
                <a:cs typeface="Arial"/>
                <a:sym typeface="Arial"/>
              </a:defRPr>
            </a:lvl3pPr>
            <a:lvl4pPr marL="489857" indent="881742" defTabSz="653142">
              <a:lnSpc>
                <a:spcPct val="93000"/>
              </a:lnSpc>
              <a:spcBef>
                <a:spcPts val="2000"/>
              </a:spcBef>
              <a:buSzTx/>
              <a:buNone/>
              <a:defRPr sz="4400">
                <a:latin typeface="Arial"/>
                <a:ea typeface="Arial"/>
                <a:cs typeface="Arial"/>
                <a:sym typeface="Arial"/>
              </a:defRPr>
            </a:lvl4pPr>
            <a:lvl5pPr marL="489857" indent="1338942" defTabSz="653142">
              <a:lnSpc>
                <a:spcPct val="93000"/>
              </a:lnSpc>
              <a:spcBef>
                <a:spcPts val="2000"/>
              </a:spcBef>
              <a:buSzTx/>
              <a:buNone/>
              <a:defRPr sz="4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p:nvPr>
            <p:ph type="sldNum" sz="quarter" idx="2"/>
          </p:nvPr>
        </p:nvSpPr>
        <p:spPr>
          <a:xfrm>
            <a:off x="12119407" y="9409589"/>
            <a:ext cx="241301" cy="256990"/>
          </a:xfrm>
          <a:prstGeom prst="rect">
            <a:avLst/>
          </a:prstGeom>
        </p:spPr>
        <p:txBody>
          <a:bodyPr lIns="0" tIns="0" rIns="0" bIns="0"/>
          <a:lstStyle>
            <a:lvl1pPr algn="r" defTabSz="653142">
              <a:lnSpc>
                <a:spcPct val="93000"/>
              </a:lnSpc>
              <a:tabLst>
                <a:tab pos="647700" algn="l"/>
                <a:tab pos="1295400" algn="l"/>
                <a:tab pos="1955800" algn="l"/>
                <a:tab pos="2603500" algn="l"/>
                <a:tab pos="3263900" algn="l"/>
              </a:tabLst>
              <a:defRPr>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26" name="Title Text"/>
          <p:cNvSpPr/>
          <p:nvPr>
            <p:ph type="title"/>
          </p:nvPr>
        </p:nvSpPr>
        <p:spPr>
          <a:xfrm>
            <a:off x="652288" y="910024"/>
            <a:ext cx="11700224" cy="1622869"/>
          </a:xfrm>
          <a:prstGeom prst="rect">
            <a:avLst/>
          </a:prstGeom>
        </p:spPr>
        <p:txBody>
          <a:bodyPr lIns="0" tIns="0" rIns="0" bIns="0"/>
          <a:lstStyle>
            <a:lvl1pPr algn="l" defTabSz="653142">
              <a:lnSpc>
                <a:spcPct val="87000"/>
              </a:lnSpc>
              <a:defRPr sz="6000">
                <a:solidFill>
                  <a:srgbClr val="FFFFFF"/>
                </a:solidFill>
                <a:latin typeface="Arial"/>
                <a:ea typeface="Arial"/>
                <a:cs typeface="Arial"/>
                <a:sym typeface="Arial"/>
              </a:defRPr>
            </a:lvl1pPr>
          </a:lstStyle>
          <a:p>
            <a:pPr/>
            <a:r>
              <a:t>Title Text</a:t>
            </a:r>
          </a:p>
        </p:txBody>
      </p:sp>
      <p:sp>
        <p:nvSpPr>
          <p:cNvPr id="127" name="Body Level One…"/>
          <p:cNvSpPr/>
          <p:nvPr>
            <p:ph type="body" idx="1"/>
          </p:nvPr>
        </p:nvSpPr>
        <p:spPr>
          <a:xfrm>
            <a:off x="652288" y="2803370"/>
            <a:ext cx="11439991" cy="5653401"/>
          </a:xfrm>
          <a:prstGeom prst="rect">
            <a:avLst/>
          </a:prstGeom>
        </p:spPr>
        <p:txBody>
          <a:bodyPr lIns="0" tIns="0" rIns="0" bIns="0" anchor="t"/>
          <a:lstStyle>
            <a:lvl1pPr marL="489857" indent="-489857" defTabSz="653142">
              <a:lnSpc>
                <a:spcPct val="87000"/>
              </a:lnSpc>
              <a:spcBef>
                <a:spcPts val="2000"/>
              </a:spcBef>
              <a:buSzTx/>
              <a:buNone/>
              <a:defRPr sz="4400">
                <a:latin typeface="Arial"/>
                <a:ea typeface="Arial"/>
                <a:cs typeface="Arial"/>
                <a:sym typeface="Arial"/>
              </a:defRPr>
            </a:lvl1pPr>
            <a:lvl2pPr marL="489857" indent="-32657" defTabSz="653142">
              <a:lnSpc>
                <a:spcPct val="87000"/>
              </a:lnSpc>
              <a:spcBef>
                <a:spcPts val="2000"/>
              </a:spcBef>
              <a:buSzTx/>
              <a:buNone/>
              <a:defRPr sz="4400">
                <a:latin typeface="Arial"/>
                <a:ea typeface="Arial"/>
                <a:cs typeface="Arial"/>
                <a:sym typeface="Arial"/>
              </a:defRPr>
            </a:lvl2pPr>
            <a:lvl3pPr marL="489857" indent="424542" defTabSz="653142">
              <a:lnSpc>
                <a:spcPct val="87000"/>
              </a:lnSpc>
              <a:spcBef>
                <a:spcPts val="2000"/>
              </a:spcBef>
              <a:buSzTx/>
              <a:buNone/>
              <a:defRPr sz="4400">
                <a:latin typeface="Arial"/>
                <a:ea typeface="Arial"/>
                <a:cs typeface="Arial"/>
                <a:sym typeface="Arial"/>
              </a:defRPr>
            </a:lvl3pPr>
            <a:lvl4pPr marL="489857" indent="881742" defTabSz="653142">
              <a:lnSpc>
                <a:spcPct val="87000"/>
              </a:lnSpc>
              <a:spcBef>
                <a:spcPts val="2000"/>
              </a:spcBef>
              <a:buSzTx/>
              <a:buNone/>
              <a:defRPr sz="4400">
                <a:latin typeface="Arial"/>
                <a:ea typeface="Arial"/>
                <a:cs typeface="Arial"/>
                <a:sym typeface="Arial"/>
              </a:defRPr>
            </a:lvl4pPr>
            <a:lvl5pPr marL="489857" indent="1338942" defTabSz="653142">
              <a:lnSpc>
                <a:spcPct val="87000"/>
              </a:lnSpc>
              <a:spcBef>
                <a:spcPts val="2000"/>
              </a:spcBef>
              <a:buSzTx/>
              <a:buNone/>
              <a:defRPr sz="4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p:nvPr>
            <p:ph type="sldNum" sz="quarter" idx="2"/>
          </p:nvPr>
        </p:nvSpPr>
        <p:spPr>
          <a:xfrm>
            <a:off x="2731" y="520699"/>
            <a:ext cx="467900" cy="461798"/>
          </a:xfrm>
          <a:prstGeom prst="rect">
            <a:avLst/>
          </a:prstGeom>
        </p:spPr>
        <p:txBody>
          <a:bodyPr lIns="58084" tIns="58084" rIns="58084" bIns="58084"/>
          <a:lstStyle>
            <a:lvl1pPr algn="l" defTabSz="653142">
              <a:defRPr sz="24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35" name="Title Text"/>
          <p:cNvSpPr/>
          <p:nvPr>
            <p:ph type="title"/>
          </p:nvPr>
        </p:nvSpPr>
        <p:spPr>
          <a:xfrm>
            <a:off x="952500" y="444500"/>
            <a:ext cx="11099800" cy="2159000"/>
          </a:xfrm>
          <a:prstGeom prst="rect">
            <a:avLst/>
          </a:prstGeom>
        </p:spPr>
        <p:txBody>
          <a:bodyPr/>
          <a:lstStyle>
            <a:lvl1pPr defTabSz="584200">
              <a:defRPr sz="8000"/>
            </a:lvl1pPr>
          </a:lstStyle>
          <a:p>
            <a:pPr/>
            <a:r>
              <a:t>Title Text</a:t>
            </a:r>
          </a:p>
        </p:txBody>
      </p:sp>
      <p:sp>
        <p:nvSpPr>
          <p:cNvPr id="136" name="Body Level One…"/>
          <p:cNvSpPr/>
          <p:nvPr>
            <p:ph type="body" idx="1"/>
          </p:nvPr>
        </p:nvSpPr>
        <p:spPr>
          <a:xfrm>
            <a:off x="952500" y="2603500"/>
            <a:ext cx="11099800" cy="6286500"/>
          </a:xfrm>
          <a:prstGeom prst="rect">
            <a:avLst/>
          </a:prstGeom>
        </p:spPr>
        <p:txBody>
          <a:bodyPr/>
          <a:lstStyle>
            <a:lvl1pPr marL="444500" indent="-444500" defTabSz="584200">
              <a:spcBef>
                <a:spcPts val="4200"/>
              </a:spcBef>
              <a:defRPr sz="3600"/>
            </a:lvl1pPr>
            <a:lvl2pPr marL="889000" indent="-444500" defTabSz="584200">
              <a:spcBef>
                <a:spcPts val="4200"/>
              </a:spcBef>
              <a:defRPr sz="3600"/>
            </a:lvl2pPr>
            <a:lvl3pPr marL="1333500" indent="-444500" defTabSz="584200">
              <a:spcBef>
                <a:spcPts val="4200"/>
              </a:spcBef>
              <a:defRPr sz="3600"/>
            </a:lvl3pPr>
            <a:lvl4pPr marL="1778000" indent="-444500" defTabSz="584200">
              <a:spcBef>
                <a:spcPts val="4200"/>
              </a:spcBef>
              <a:defRPr sz="3600"/>
            </a:lvl4pPr>
            <a:lvl5pPr marL="2222500" indent="-444500" defTabSz="584200">
              <a:spcBef>
                <a:spcPts val="4200"/>
              </a:spcBef>
              <a:defRPr sz="3600"/>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p:nvPr>
            <p:ph type="sldNum" sz="quarter" idx="2"/>
          </p:nvPr>
        </p:nvSpPr>
        <p:spPr>
          <a:xfrm>
            <a:off x="6311798" y="9251950"/>
            <a:ext cx="368504" cy="381000"/>
          </a:xfrm>
          <a:prstGeom prst="rect">
            <a:avLst/>
          </a:prstGeom>
        </p:spPr>
        <p:txBody>
          <a:bodyPr/>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44" name="Title Text"/>
          <p:cNvSpPr/>
          <p:nvPr>
            <p:ph type="title"/>
          </p:nvPr>
        </p:nvSpPr>
        <p:spPr>
          <a:xfrm>
            <a:off x="649830" y="908138"/>
            <a:ext cx="11711290" cy="1627650"/>
          </a:xfrm>
          <a:prstGeom prst="rect">
            <a:avLst/>
          </a:prstGeom>
        </p:spPr>
        <p:txBody>
          <a:bodyPr lIns="0" tIns="0" rIns="0" bIns="0"/>
          <a:lstStyle>
            <a:lvl1pPr defTabSz="653142">
              <a:lnSpc>
                <a:spcPct val="93000"/>
              </a:lnSpc>
              <a:defRPr sz="6200">
                <a:latin typeface="Arial"/>
                <a:ea typeface="Arial"/>
                <a:cs typeface="Arial"/>
                <a:sym typeface="Arial"/>
              </a:defRPr>
            </a:lvl1pPr>
          </a:lstStyle>
          <a:p>
            <a:pPr/>
            <a:r>
              <a:t>Title Text</a:t>
            </a:r>
          </a:p>
        </p:txBody>
      </p:sp>
      <p:sp>
        <p:nvSpPr>
          <p:cNvPr id="145" name="Body Level One…"/>
          <p:cNvSpPr/>
          <p:nvPr>
            <p:ph type="body" idx="1"/>
          </p:nvPr>
        </p:nvSpPr>
        <p:spPr>
          <a:xfrm>
            <a:off x="649830" y="2802279"/>
            <a:ext cx="11450948" cy="5659877"/>
          </a:xfrm>
          <a:prstGeom prst="rect">
            <a:avLst/>
          </a:prstGeom>
        </p:spPr>
        <p:txBody>
          <a:bodyPr lIns="0" tIns="0" rIns="0" bIns="0" anchor="t"/>
          <a:lstStyle>
            <a:lvl1pPr marL="489857" indent="-489857" defTabSz="653142">
              <a:lnSpc>
                <a:spcPct val="93000"/>
              </a:lnSpc>
              <a:spcBef>
                <a:spcPts val="2000"/>
              </a:spcBef>
              <a:buSzTx/>
              <a:buNone/>
              <a:defRPr sz="4400">
                <a:latin typeface="Arial"/>
                <a:ea typeface="Arial"/>
                <a:cs typeface="Arial"/>
                <a:sym typeface="Arial"/>
              </a:defRPr>
            </a:lvl1pPr>
            <a:lvl2pPr marL="489857" indent="-32657" defTabSz="653142">
              <a:lnSpc>
                <a:spcPct val="93000"/>
              </a:lnSpc>
              <a:spcBef>
                <a:spcPts val="2000"/>
              </a:spcBef>
              <a:buSzTx/>
              <a:buNone/>
              <a:defRPr sz="4400">
                <a:latin typeface="Arial"/>
                <a:ea typeface="Arial"/>
                <a:cs typeface="Arial"/>
                <a:sym typeface="Arial"/>
              </a:defRPr>
            </a:lvl2pPr>
            <a:lvl3pPr marL="489857" indent="424542" defTabSz="653142">
              <a:lnSpc>
                <a:spcPct val="93000"/>
              </a:lnSpc>
              <a:spcBef>
                <a:spcPts val="2000"/>
              </a:spcBef>
              <a:buSzTx/>
              <a:buNone/>
              <a:defRPr sz="4400">
                <a:latin typeface="Arial"/>
                <a:ea typeface="Arial"/>
                <a:cs typeface="Arial"/>
                <a:sym typeface="Arial"/>
              </a:defRPr>
            </a:lvl3pPr>
            <a:lvl4pPr marL="489857" indent="881742" defTabSz="653142">
              <a:lnSpc>
                <a:spcPct val="93000"/>
              </a:lnSpc>
              <a:spcBef>
                <a:spcPts val="2000"/>
              </a:spcBef>
              <a:buSzTx/>
              <a:buNone/>
              <a:defRPr sz="4400">
                <a:latin typeface="Arial"/>
                <a:ea typeface="Arial"/>
                <a:cs typeface="Arial"/>
                <a:sym typeface="Arial"/>
              </a:defRPr>
            </a:lvl4pPr>
            <a:lvl5pPr marL="489857" indent="1338942" defTabSz="653142">
              <a:lnSpc>
                <a:spcPct val="93000"/>
              </a:lnSpc>
              <a:spcBef>
                <a:spcPts val="2000"/>
              </a:spcBef>
              <a:buSzTx/>
              <a:buNone/>
              <a:defRPr sz="4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p:nvPr>
            <p:ph type="sldNum" sz="quarter" idx="2"/>
          </p:nvPr>
        </p:nvSpPr>
        <p:spPr>
          <a:xfrm>
            <a:off x="12096469" y="9411276"/>
            <a:ext cx="266701" cy="281311"/>
          </a:xfrm>
          <a:prstGeom prst="rect">
            <a:avLst/>
          </a:prstGeom>
        </p:spPr>
        <p:txBody>
          <a:bodyPr lIns="0" tIns="0" rIns="0" bIns="0"/>
          <a:lstStyle>
            <a:lvl1pPr algn="r" defTabSz="653142">
              <a:lnSpc>
                <a:spcPct val="93000"/>
              </a:lnSpc>
              <a:tabLst>
                <a:tab pos="647700" algn="l"/>
                <a:tab pos="1295400" algn="l"/>
                <a:tab pos="1955800" algn="l"/>
                <a:tab pos="2603500" algn="l"/>
                <a:tab pos="3263900" algn="l"/>
              </a:tabLst>
              <a:defRPr sz="2000">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53" name="Title Text"/>
          <p:cNvSpPr/>
          <p:nvPr>
            <p:ph type="title"/>
          </p:nvPr>
        </p:nvSpPr>
        <p:spPr>
          <a:xfrm>
            <a:off x="649830" y="908138"/>
            <a:ext cx="11711290" cy="1627650"/>
          </a:xfrm>
          <a:prstGeom prst="rect">
            <a:avLst/>
          </a:prstGeom>
        </p:spPr>
        <p:txBody>
          <a:bodyPr lIns="0" tIns="0" rIns="0" bIns="0"/>
          <a:lstStyle>
            <a:lvl1pPr defTabSz="653142">
              <a:lnSpc>
                <a:spcPct val="93000"/>
              </a:lnSpc>
              <a:defRPr sz="6200">
                <a:latin typeface="Arial"/>
                <a:ea typeface="Arial"/>
                <a:cs typeface="Arial"/>
                <a:sym typeface="Arial"/>
              </a:defRPr>
            </a:lvl1pPr>
          </a:lstStyle>
          <a:p>
            <a:pPr/>
            <a:r>
              <a:t>Title Text</a:t>
            </a:r>
          </a:p>
        </p:txBody>
      </p:sp>
      <p:sp>
        <p:nvSpPr>
          <p:cNvPr id="154" name="Body Level One…"/>
          <p:cNvSpPr/>
          <p:nvPr>
            <p:ph type="body" idx="1"/>
          </p:nvPr>
        </p:nvSpPr>
        <p:spPr>
          <a:xfrm>
            <a:off x="649830" y="2802279"/>
            <a:ext cx="11450948" cy="5659877"/>
          </a:xfrm>
          <a:prstGeom prst="rect">
            <a:avLst/>
          </a:prstGeom>
        </p:spPr>
        <p:txBody>
          <a:bodyPr lIns="0" tIns="0" rIns="0" bIns="0" anchor="t"/>
          <a:lstStyle>
            <a:lvl1pPr marL="489857" indent="-489857" defTabSz="653142">
              <a:lnSpc>
                <a:spcPct val="93000"/>
              </a:lnSpc>
              <a:spcBef>
                <a:spcPts val="2000"/>
              </a:spcBef>
              <a:buSzTx/>
              <a:buNone/>
              <a:defRPr sz="4400">
                <a:latin typeface="Arial"/>
                <a:ea typeface="Arial"/>
                <a:cs typeface="Arial"/>
                <a:sym typeface="Arial"/>
              </a:defRPr>
            </a:lvl1pPr>
            <a:lvl2pPr marL="489857" indent="-32657" defTabSz="653142">
              <a:lnSpc>
                <a:spcPct val="93000"/>
              </a:lnSpc>
              <a:spcBef>
                <a:spcPts val="2000"/>
              </a:spcBef>
              <a:buSzTx/>
              <a:buNone/>
              <a:defRPr sz="4400">
                <a:latin typeface="Arial"/>
                <a:ea typeface="Arial"/>
                <a:cs typeface="Arial"/>
                <a:sym typeface="Arial"/>
              </a:defRPr>
            </a:lvl2pPr>
            <a:lvl3pPr marL="489857" indent="424542" defTabSz="653142">
              <a:lnSpc>
                <a:spcPct val="93000"/>
              </a:lnSpc>
              <a:spcBef>
                <a:spcPts val="2000"/>
              </a:spcBef>
              <a:buSzTx/>
              <a:buNone/>
              <a:defRPr sz="4400">
                <a:latin typeface="Arial"/>
                <a:ea typeface="Arial"/>
                <a:cs typeface="Arial"/>
                <a:sym typeface="Arial"/>
              </a:defRPr>
            </a:lvl3pPr>
            <a:lvl4pPr marL="489857" indent="881742" defTabSz="653142">
              <a:lnSpc>
                <a:spcPct val="93000"/>
              </a:lnSpc>
              <a:spcBef>
                <a:spcPts val="2000"/>
              </a:spcBef>
              <a:buSzTx/>
              <a:buNone/>
              <a:defRPr sz="4400">
                <a:latin typeface="Arial"/>
                <a:ea typeface="Arial"/>
                <a:cs typeface="Arial"/>
                <a:sym typeface="Arial"/>
              </a:defRPr>
            </a:lvl4pPr>
            <a:lvl5pPr marL="489857" indent="1338942" defTabSz="653142">
              <a:lnSpc>
                <a:spcPct val="93000"/>
              </a:lnSpc>
              <a:spcBef>
                <a:spcPts val="2000"/>
              </a:spcBef>
              <a:buSzTx/>
              <a:buNone/>
              <a:defRPr sz="44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p:nvPr>
            <p:ph type="sldNum" sz="quarter" idx="2"/>
          </p:nvPr>
        </p:nvSpPr>
        <p:spPr>
          <a:xfrm>
            <a:off x="12096469" y="9411276"/>
            <a:ext cx="266701" cy="281311"/>
          </a:xfrm>
          <a:prstGeom prst="rect">
            <a:avLst/>
          </a:prstGeom>
        </p:spPr>
        <p:txBody>
          <a:bodyPr lIns="0" tIns="0" rIns="0" bIns="0"/>
          <a:lstStyle>
            <a:lvl1pPr algn="r" defTabSz="653142">
              <a:lnSpc>
                <a:spcPct val="93000"/>
              </a:lnSpc>
              <a:tabLst>
                <a:tab pos="647700" algn="l"/>
                <a:tab pos="1295400" algn="l"/>
                <a:tab pos="1955800" algn="l"/>
                <a:tab pos="2603500" algn="l"/>
                <a:tab pos="3263900" algn="l"/>
              </a:tabLst>
              <a:defRPr sz="2000">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1155700"/>
            <a:ext cx="9779000" cy="5918200"/>
          </a:xfrm>
          <a:prstGeom prst="rect">
            <a:avLst/>
          </a:prstGeom>
        </p:spPr>
        <p:txBody>
          <a:bodyPr lIns="91439" tIns="45719" rIns="91439" bIns="45719" anchor="t">
            <a:noAutofit/>
          </a:bodyPr>
          <a:lstStyle/>
          <a:p>
            <a:pPr/>
          </a:p>
        </p:txBody>
      </p:sp>
      <p:sp>
        <p:nvSpPr>
          <p:cNvPr id="21" name="Title Text"/>
          <p:cNvSpPr/>
          <p:nvPr>
            <p:ph type="title"/>
          </p:nvPr>
        </p:nvSpPr>
        <p:spPr>
          <a:xfrm>
            <a:off x="1270000" y="7239000"/>
            <a:ext cx="10464800" cy="1422400"/>
          </a:xfrm>
          <a:prstGeom prst="rect">
            <a:avLst/>
          </a:prstGeom>
        </p:spPr>
        <p:txBody>
          <a:bodyPr anchor="b"/>
          <a:lstStyle/>
          <a:p>
            <a:pPr/>
            <a:r>
              <a:t>Title Text</a:t>
            </a:r>
          </a:p>
        </p:txBody>
      </p:sp>
      <p:sp>
        <p:nvSpPr>
          <p:cNvPr id="22" name="Body Level One…"/>
          <p:cNvSpPr/>
          <p:nvPr>
            <p:ph type="body" sz="quarter" idx="1"/>
          </p:nvPr>
        </p:nvSpPr>
        <p:spPr>
          <a:xfrm>
            <a:off x="1270000" y="8712200"/>
            <a:ext cx="10464800" cy="1130300"/>
          </a:xfrm>
          <a:prstGeom prst="rect">
            <a:avLst/>
          </a:prstGeom>
        </p:spPr>
        <p:txBody>
          <a:bodyPr anchor="t"/>
          <a:lstStyle>
            <a:lvl1pPr marL="0" indent="0" algn="ctr">
              <a:spcBef>
                <a:spcPts val="0"/>
              </a:spcBef>
              <a:buSzTx/>
              <a:buNone/>
              <a:defRPr sz="3400"/>
            </a:lvl1pPr>
            <a:lvl2pPr marL="0" indent="228600" algn="ctr">
              <a:spcBef>
                <a:spcPts val="0"/>
              </a:spcBef>
              <a:buSzTx/>
              <a:buNone/>
              <a:defRPr sz="3400"/>
            </a:lvl2pPr>
            <a:lvl3pPr marL="0" indent="457200" algn="ctr">
              <a:spcBef>
                <a:spcPts val="0"/>
              </a:spcBef>
              <a:buSzTx/>
              <a:buNone/>
              <a:defRPr sz="3400"/>
            </a:lvl3pPr>
            <a:lvl4pPr marL="0" indent="685800" algn="ctr">
              <a:spcBef>
                <a:spcPts val="0"/>
              </a:spcBef>
              <a:buSzTx/>
              <a:buNone/>
              <a:defRPr sz="3400"/>
            </a:lvl4pPr>
            <a:lvl5pPr marL="0" indent="91440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p:nvPr>
            <p:ph type="sldNum" sz="quarter" idx="2"/>
          </p:nvPr>
        </p:nvSpPr>
        <p:spPr>
          <a:xfrm>
            <a:off x="6311798" y="97663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p:nvPr>
            <p:ph type="title"/>
          </p:nvPr>
        </p:nvSpPr>
        <p:spPr>
          <a:xfrm>
            <a:off x="1270000" y="3746500"/>
            <a:ext cx="10464800" cy="3302000"/>
          </a:xfrm>
          <a:prstGeom prst="rect">
            <a:avLst/>
          </a:prstGeom>
        </p:spPr>
        <p:txBody>
          <a:bodyPr/>
          <a:lstStyle/>
          <a:p>
            <a:pPr/>
            <a:r>
              <a:t>Title Text</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1155700"/>
            <a:ext cx="5334000" cy="8229600"/>
          </a:xfrm>
          <a:prstGeom prst="rect">
            <a:avLst/>
          </a:prstGeom>
        </p:spPr>
        <p:txBody>
          <a:bodyPr lIns="91439" tIns="45719" rIns="91439" bIns="45719" anchor="t">
            <a:noAutofit/>
          </a:bodyPr>
          <a:lstStyle/>
          <a:p>
            <a:pPr/>
          </a:p>
        </p:txBody>
      </p:sp>
      <p:sp>
        <p:nvSpPr>
          <p:cNvPr id="39" name="Title Text"/>
          <p:cNvSpPr/>
          <p:nvPr>
            <p:ph type="title"/>
          </p:nvPr>
        </p:nvSpPr>
        <p:spPr>
          <a:xfrm>
            <a:off x="952500" y="1155700"/>
            <a:ext cx="5334000" cy="3987800"/>
          </a:xfrm>
          <a:prstGeom prst="rect">
            <a:avLst/>
          </a:prstGeom>
        </p:spPr>
        <p:txBody>
          <a:bodyPr anchor="b"/>
          <a:lstStyle>
            <a:lvl1pPr>
              <a:defRPr sz="6600"/>
            </a:lvl1pPr>
          </a:lstStyle>
          <a:p>
            <a:pPr/>
            <a:r>
              <a:t>Title Text</a:t>
            </a:r>
          </a:p>
        </p:txBody>
      </p:sp>
      <p:sp>
        <p:nvSpPr>
          <p:cNvPr id="40" name="Body Level One…"/>
          <p:cNvSpPr/>
          <p:nvPr>
            <p:ph type="body" sz="quarter" idx="1"/>
          </p:nvPr>
        </p:nvSpPr>
        <p:spPr>
          <a:xfrm>
            <a:off x="952500" y="5283200"/>
            <a:ext cx="5334000" cy="4102100"/>
          </a:xfrm>
          <a:prstGeom prst="rect">
            <a:avLst/>
          </a:prstGeom>
        </p:spPr>
        <p:txBody>
          <a:bodyPr anchor="t"/>
          <a:lstStyle>
            <a:lvl1pPr marL="0" indent="0" algn="ctr">
              <a:spcBef>
                <a:spcPts val="0"/>
              </a:spcBef>
              <a:buSzTx/>
              <a:buNone/>
              <a:defRPr sz="3400"/>
            </a:lvl1pPr>
            <a:lvl2pPr marL="0" indent="228600" algn="ctr">
              <a:spcBef>
                <a:spcPts val="0"/>
              </a:spcBef>
              <a:buSzTx/>
              <a:buNone/>
              <a:defRPr sz="3400"/>
            </a:lvl2pPr>
            <a:lvl3pPr marL="0" indent="457200" algn="ctr">
              <a:spcBef>
                <a:spcPts val="0"/>
              </a:spcBef>
              <a:buSzTx/>
              <a:buNone/>
              <a:defRPr sz="3400"/>
            </a:lvl3pPr>
            <a:lvl4pPr marL="0" indent="685800" algn="ctr">
              <a:spcBef>
                <a:spcPts val="0"/>
              </a:spcBef>
              <a:buSzTx/>
              <a:buNone/>
              <a:defRPr sz="3400"/>
            </a:lvl4pPr>
            <a:lvl5pPr marL="0" indent="91440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p:nvPr>
            <p:ph type="title"/>
          </p:nvPr>
        </p:nvSpPr>
        <p:spPr>
          <a:prstGeom prst="rect">
            <a:avLst/>
          </a:prstGeom>
        </p:spPr>
        <p:txBody>
          <a:bodyPr/>
          <a:lstStyle/>
          <a:p>
            <a:pPr/>
            <a:r>
              <a:t>Title Text</a:t>
            </a:r>
          </a:p>
        </p:txBody>
      </p:sp>
      <p:sp>
        <p:nvSpPr>
          <p:cNvPr id="4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p:nvPr>
            <p:ph type="title"/>
          </p:nvPr>
        </p:nvSpPr>
        <p:spPr>
          <a:prstGeom prst="rect">
            <a:avLst/>
          </a:prstGeom>
        </p:spPr>
        <p:txBody>
          <a:bodyPr/>
          <a:lstStyle/>
          <a:p>
            <a:pPr/>
            <a:r>
              <a:t>Title Text</a:t>
            </a:r>
          </a:p>
        </p:txBody>
      </p:sp>
      <p:sp>
        <p:nvSpPr>
          <p:cNvPr id="57" name="Body Level One…"/>
          <p:cNvSpPr/>
          <p:nvPr>
            <p:ph type="body" idx="1"/>
          </p:nvPr>
        </p:nvSpPr>
        <p:spPr>
          <a:xfrm>
            <a:off x="952500" y="3124200"/>
            <a:ext cx="11099800" cy="62865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3124200"/>
            <a:ext cx="5334000" cy="6286500"/>
          </a:xfrm>
          <a:prstGeom prst="rect">
            <a:avLst/>
          </a:prstGeom>
        </p:spPr>
        <p:txBody>
          <a:bodyPr lIns="91439" tIns="45719" rIns="91439" bIns="45719" anchor="t">
            <a:noAutofit/>
          </a:bodyPr>
          <a:lstStyle/>
          <a:p>
            <a:pPr/>
          </a:p>
        </p:txBody>
      </p:sp>
      <p:sp>
        <p:nvSpPr>
          <p:cNvPr id="66" name="Title Text"/>
          <p:cNvSpPr/>
          <p:nvPr>
            <p:ph type="title"/>
          </p:nvPr>
        </p:nvSpPr>
        <p:spPr>
          <a:prstGeom prst="rect">
            <a:avLst/>
          </a:prstGeom>
        </p:spPr>
        <p:txBody>
          <a:bodyPr/>
          <a:lstStyle/>
          <a:p>
            <a:pPr/>
            <a:r>
              <a:t>Title Text</a:t>
            </a:r>
          </a:p>
        </p:txBody>
      </p:sp>
      <p:sp>
        <p:nvSpPr>
          <p:cNvPr id="67" name="Body Level One…"/>
          <p:cNvSpPr/>
          <p:nvPr>
            <p:ph type="body" sz="half" idx="1"/>
          </p:nvPr>
        </p:nvSpPr>
        <p:spPr>
          <a:xfrm>
            <a:off x="952500" y="3124200"/>
            <a:ext cx="5334000" cy="6286500"/>
          </a:xfrm>
          <a:prstGeom prst="rect">
            <a:avLst/>
          </a:prstGeom>
        </p:spPr>
        <p:txBody>
          <a:bodyPr/>
          <a:lstStyle>
            <a:lvl1pPr marL="367392" indent="-367392">
              <a:spcBef>
                <a:spcPts val="3500"/>
              </a:spcBef>
              <a:defRPr sz="3000"/>
            </a:lvl1pPr>
            <a:lvl2pPr marL="710292" indent="-367392">
              <a:spcBef>
                <a:spcPts val="3500"/>
              </a:spcBef>
              <a:defRPr sz="3000"/>
            </a:lvl2pPr>
            <a:lvl3pPr marL="1053192" indent="-367392">
              <a:spcBef>
                <a:spcPts val="3500"/>
              </a:spcBef>
              <a:defRPr sz="3000"/>
            </a:lvl3pPr>
            <a:lvl4pPr marL="1396092" indent="-367392">
              <a:spcBef>
                <a:spcPts val="3500"/>
              </a:spcBef>
              <a:defRPr sz="3000"/>
            </a:lvl4pPr>
            <a:lvl5pPr marL="1738992" indent="-367392">
              <a:spcBef>
                <a:spcPts val="3500"/>
              </a:spcBef>
              <a:defRPr sz="30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6134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14097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1409700"/>
            <a:ext cx="5334000" cy="7975600"/>
          </a:xfrm>
          <a:prstGeom prst="rect">
            <a:avLst/>
          </a:prstGeom>
        </p:spPr>
        <p:txBody>
          <a:bodyPr lIns="91439" tIns="45719" rIns="91439" bIns="45719" anchor="t">
            <a:noAutofit/>
          </a:bodyPr>
          <a:lstStyle/>
          <a:p>
            <a:pPr/>
          </a:p>
        </p:txBody>
      </p:sp>
      <p:sp>
        <p:nvSpPr>
          <p:cNvPr id="8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Body Level One…"/>
          <p:cNvSpPr/>
          <p:nvPr>
            <p:ph type="body" idx="1"/>
          </p:nvPr>
        </p:nvSpPr>
        <p:spPr>
          <a:xfrm>
            <a:off x="952500" y="1790700"/>
            <a:ext cx="11099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Slide Number"/>
          <p:cNvSpPr/>
          <p:nvPr>
            <p:ph type="sldNum" sz="quarter" idx="2"/>
          </p:nvPr>
        </p:nvSpPr>
        <p:spPr>
          <a:xfrm>
            <a:off x="6311798" y="97726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
        <p:nvSpPr>
          <p:cNvPr id="4" name="Title Text"/>
          <p:cNvSpPr/>
          <p:nvPr>
            <p:ph type="title"/>
          </p:nvPr>
        </p:nvSpPr>
        <p:spPr>
          <a:xfrm>
            <a:off x="952500" y="9652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1pPr>
      <a:lvl2pPr marL="0" marR="0" indent="2286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2pPr>
      <a:lvl3pPr marL="0" marR="0" indent="4572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3pPr>
      <a:lvl4pPr marL="0" marR="0" indent="6858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4pPr>
      <a:lvl5pPr marL="0" marR="0" indent="9144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5pPr>
      <a:lvl6pPr marL="0" marR="0" indent="11430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6pPr>
      <a:lvl7pPr marL="0" marR="0" indent="13716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7pPr>
      <a:lvl8pPr marL="0" marR="0" indent="16002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8pPr>
      <a:lvl9pPr marL="0" marR="0" indent="1828800" algn="ctr" defTabSz="646575" rtl="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mn-lt"/>
          <a:ea typeface="+mn-ea"/>
          <a:cs typeface="+mn-cs"/>
          <a:sym typeface="Helvetica Light"/>
        </a:defRPr>
      </a:lvl9pPr>
    </p:titleStyle>
    <p:bodyStyle>
      <a:lvl1pPr marL="4691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1pPr>
      <a:lvl2pPr marL="9136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2pPr>
      <a:lvl3pPr marL="13581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3pPr>
      <a:lvl4pPr marL="18026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4pPr>
      <a:lvl5pPr marL="22471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5pPr>
      <a:lvl6pPr marL="26916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6pPr>
      <a:lvl7pPr marL="31361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7pPr>
      <a:lvl8pPr marL="35806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8pPr>
      <a:lvl9pPr marL="4025194" marR="0" indent="-469194" algn="l" defTabSz="646575" rtl="0" latinLnBrk="0">
        <a:lnSpc>
          <a:spcPct val="100000"/>
        </a:lnSpc>
        <a:spcBef>
          <a:spcPts val="4600"/>
        </a:spcBef>
        <a:spcAft>
          <a:spcPts val="0"/>
        </a:spcAft>
        <a:buClrTx/>
        <a:buSzPct val="75000"/>
        <a:buFontTx/>
        <a:buChar char="•"/>
        <a:tabLst/>
        <a:defRPr b="0" baseline="0" cap="none" i="0" spc="0" strike="noStrike" sz="3800" u="none">
          <a:ln>
            <a:noFill/>
          </a:ln>
          <a:solidFill>
            <a:srgbClr val="000000"/>
          </a:solidFill>
          <a:uFillTx/>
          <a:latin typeface="+mn-lt"/>
          <a:ea typeface="+mn-ea"/>
          <a:cs typeface="+mn-cs"/>
          <a:sym typeface="Helvetica Light"/>
        </a:defRPr>
      </a:lvl9pPr>
    </p:bodyStyle>
    <p:otherStyle>
      <a:lvl1pPr marL="0" marR="0" indent="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646575"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 Id="rId3" Type="http://schemas.openxmlformats.org/officeDocument/2006/relationships/image" Target="../media/image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2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image" Target="../media/image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www.slideshare.net/xavigiro/deep-learning-for-computer-vision-generative-models-and-adversarial-training-upc-2016" TargetMode="External"/><Relationship Id="rId6" Type="http://schemas.openxmlformats.org/officeDocument/2006/relationships/image" Target="../media/image12.png"/><Relationship Id="rId7" Type="http://schemas.openxmlformats.org/officeDocument/2006/relationships/image" Target="../media/image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FarSight: Long Range Depth Estimation in Outdoor Images"/>
          <p:cNvSpPr/>
          <p:nvPr>
            <p:ph type="ctrTitle"/>
          </p:nvPr>
        </p:nvSpPr>
        <p:spPr>
          <a:xfrm>
            <a:off x="1028700" y="1829653"/>
            <a:ext cx="11381317" cy="1853347"/>
          </a:xfrm>
          <a:prstGeom prst="rect">
            <a:avLst/>
          </a:prstGeom>
        </p:spPr>
        <p:txBody>
          <a:bodyPr/>
          <a:lstStyle>
            <a:lvl1pPr defTabSz="506015">
              <a:lnSpc>
                <a:spcPct val="93000"/>
              </a:lnSpc>
              <a:tabLst>
                <a:tab pos="495300" algn="l"/>
                <a:tab pos="1003300" algn="l"/>
                <a:tab pos="1511300" algn="l"/>
                <a:tab pos="2019300" algn="l"/>
                <a:tab pos="2527300" algn="l"/>
                <a:tab pos="3035300" algn="l"/>
                <a:tab pos="3530600" algn="l"/>
                <a:tab pos="4038600" algn="l"/>
                <a:tab pos="4546600" algn="l"/>
                <a:tab pos="5054600" algn="l"/>
                <a:tab pos="5562600" algn="l"/>
                <a:tab pos="6070600" algn="l"/>
                <a:tab pos="6565900" algn="l"/>
                <a:tab pos="7073900" algn="l"/>
                <a:tab pos="7581900" algn="l"/>
                <a:tab pos="8089900" algn="l"/>
                <a:tab pos="8597900" algn="l"/>
                <a:tab pos="9105900" algn="l"/>
                <a:tab pos="9613900" algn="l"/>
              </a:tabLst>
              <a:defRPr sz="4800"/>
            </a:lvl1pPr>
          </a:lstStyle>
          <a:p>
            <a:pPr/>
            <a:r>
              <a:t>FarSight: Long Range Depth Estimation in Outdoor Images</a:t>
            </a:r>
          </a:p>
        </p:txBody>
      </p:sp>
      <p:sp>
        <p:nvSpPr>
          <p:cNvPr id="165" name="Philip David…"/>
          <p:cNvSpPr/>
          <p:nvPr>
            <p:ph type="subTitle" sz="half" idx="1"/>
          </p:nvPr>
        </p:nvSpPr>
        <p:spPr>
          <a:xfrm>
            <a:off x="1198041" y="7612674"/>
            <a:ext cx="10710318" cy="3302001"/>
          </a:xfrm>
          <a:prstGeom prst="rect">
            <a:avLst/>
          </a:prstGeom>
        </p:spPr>
        <p:txBody>
          <a:bodyPr/>
          <a:lstStyle/>
          <a:p>
            <a:pPr>
              <a:defRPr b="1" sz="3000">
                <a:latin typeface="Helvetica"/>
                <a:ea typeface="Helvetica"/>
                <a:cs typeface="Helvetica"/>
                <a:sym typeface="Helvetica"/>
              </a:defRPr>
            </a:pPr>
            <a:r>
              <a:t>Philip David</a:t>
            </a:r>
          </a:p>
          <a:p>
            <a:pPr>
              <a:defRPr sz="3000"/>
            </a:pPr>
            <a:r>
              <a:t>US Army Research Laboratory</a:t>
            </a:r>
          </a:p>
          <a:p>
            <a:pPr>
              <a:defRPr sz="3000"/>
            </a:pPr>
            <a:r>
              <a:t>Adelphi, Maryland, USA</a:t>
            </a:r>
          </a:p>
        </p:txBody>
      </p:sp>
      <p:pic>
        <p:nvPicPr>
          <p:cNvPr id="166" name="GMURGB.jpg" descr="GMURGB.jpg"/>
          <p:cNvPicPr>
            <a:picLocks noChangeAspect="1"/>
          </p:cNvPicPr>
          <p:nvPr/>
        </p:nvPicPr>
        <p:blipFill>
          <a:blip r:embed="rId4">
            <a:extLst/>
          </a:blip>
          <a:stretch>
            <a:fillRect/>
          </a:stretch>
        </p:blipFill>
        <p:spPr>
          <a:xfrm>
            <a:off x="10870952" y="249766"/>
            <a:ext cx="1853348" cy="1189462"/>
          </a:xfrm>
          <a:prstGeom prst="rect">
            <a:avLst/>
          </a:prstGeom>
          <a:ln w="12700">
            <a:miter lim="400000"/>
          </a:ln>
        </p:spPr>
      </p:pic>
      <p:sp>
        <p:nvSpPr>
          <p:cNvPr id="167" name="Slide Number"/>
          <p:cNvSpPr/>
          <p:nvPr>
            <p:ph type="sldNum" sz="quarter" idx="2"/>
          </p:nvPr>
        </p:nvSpPr>
        <p:spPr>
          <a:xfrm>
            <a:off x="12234282" y="9789583"/>
            <a:ext cx="241402"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8" name="index.jpg" descr="index.jpg"/>
          <p:cNvPicPr>
            <a:picLocks noChangeAspect="1"/>
          </p:cNvPicPr>
          <p:nvPr/>
        </p:nvPicPr>
        <p:blipFill>
          <a:blip r:embed="rId5">
            <a:extLst/>
          </a:blip>
          <a:stretch>
            <a:fillRect/>
          </a:stretch>
        </p:blipFill>
        <p:spPr>
          <a:xfrm>
            <a:off x="406166" y="46993"/>
            <a:ext cx="1853348" cy="1853347"/>
          </a:xfrm>
          <a:prstGeom prst="rect">
            <a:avLst/>
          </a:prstGeom>
          <a:ln w="12700">
            <a:miter lim="400000"/>
          </a:ln>
        </p:spPr>
      </p:pic>
      <p:sp>
        <p:nvSpPr>
          <p:cNvPr id="169" name="Rectangle"/>
          <p:cNvSpPr/>
          <p:nvPr/>
        </p:nvSpPr>
        <p:spPr>
          <a:xfrm>
            <a:off x="3816649" y="5233459"/>
            <a:ext cx="5473101" cy="1843822"/>
          </a:xfrm>
          <a:prstGeom prst="rect">
            <a:avLst/>
          </a:prstGeom>
          <a:ln>
            <a:solidFill>
              <a:srgbClr val="010000"/>
            </a:solidFill>
            <a:miter lim="400000"/>
          </a:ln>
        </p:spPr>
        <p:txBody>
          <a:bodyPr lIns="0" tIns="0" rIns="0" bIns="0">
            <a:normAutofit fontScale="100000" lnSpcReduction="0"/>
          </a:bodyPr>
          <a:lstStyle/>
          <a:p>
            <a:pPr indent="107950" algn="l" defTabSz="653142">
              <a:lnSpc>
                <a:spcPct val="93000"/>
              </a:lnSpc>
              <a:spcBef>
                <a:spcPts val="2000"/>
              </a:spcBef>
              <a:buClr>
                <a:srgbClr val="000000"/>
              </a:buClr>
              <a:buFont typeface="Wingdings"/>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2600">
                <a:solidFill>
                  <a:srgbClr val="020202"/>
                </a:solidFill>
                <a:latin typeface="Times"/>
                <a:ea typeface="Times"/>
                <a:cs typeface="Times"/>
                <a:sym typeface="Times"/>
              </a:defRPr>
            </a:pPr>
          </a:p>
        </p:txBody>
      </p:sp>
      <p:pic>
        <p:nvPicPr>
          <p:cNvPr id="170" name="dp_title_image.png" descr="dp_title_image.png"/>
          <p:cNvPicPr>
            <a:picLocks noChangeAspect="1"/>
          </p:cNvPicPr>
          <p:nvPr/>
        </p:nvPicPr>
        <p:blipFill>
          <a:blip r:embed="rId6">
            <a:extLst/>
          </a:blip>
          <a:stretch>
            <a:fillRect/>
          </a:stretch>
        </p:blipFill>
        <p:spPr>
          <a:xfrm>
            <a:off x="4069698" y="5534444"/>
            <a:ext cx="4813301" cy="11811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Long Range Depth Data Generation"/>
          <p:cNvSpPr/>
          <p:nvPr>
            <p:ph type="title"/>
          </p:nvPr>
        </p:nvSpPr>
        <p:spPr>
          <a:xfrm>
            <a:off x="648190" y="-8610"/>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Long Range Depth Data Generation</a:t>
            </a:r>
          </a:p>
        </p:txBody>
      </p:sp>
      <p:sp>
        <p:nvSpPr>
          <p:cNvPr id="287" name="3D Model Reconstruction:…"/>
          <p:cNvSpPr/>
          <p:nvPr>
            <p:ph type="body" idx="1"/>
          </p:nvPr>
        </p:nvSpPr>
        <p:spPr>
          <a:xfrm>
            <a:off x="652289" y="2453127"/>
            <a:ext cx="11700222" cy="6921779"/>
          </a:xfrm>
          <a:prstGeom prst="rect">
            <a:avLst/>
          </a:prstGeom>
        </p:spPr>
        <p:txBody>
          <a:bodyPr/>
          <a:lstStyle/>
          <a:p>
            <a:pPr lvl="1" marL="0" indent="22860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b="1" sz="3200">
                <a:latin typeface="Times"/>
                <a:ea typeface="Times"/>
                <a:cs typeface="Times"/>
                <a:sym typeface="Times"/>
              </a:defRPr>
            </a:pPr>
            <a:r>
              <a:t>3D Model Reconstruction:</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Model of the city is reconstructed from a subset of manually selected images (120~250)</a:t>
            </a:r>
          </a:p>
        </p:txBody>
      </p:sp>
      <p:sp>
        <p:nvSpPr>
          <p:cNvPr id="288" name="Figure: An example 3D reconstructed model from our dataset. The keypoints (Point 1, Point 2, Point 3, etc.) are manually selected in the 3D model."/>
          <p:cNvSpPr/>
          <p:nvPr/>
        </p:nvSpPr>
        <p:spPr>
          <a:xfrm>
            <a:off x="772891" y="9670831"/>
            <a:ext cx="11942990" cy="3320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p>
            <a:pPr algn="l" defTabSz="653142">
              <a:lnSpc>
                <a:spcPct val="93000"/>
              </a:lnSpc>
              <a:tabLst>
                <a:tab pos="647700" algn="l"/>
                <a:tab pos="1295400" algn="l"/>
                <a:tab pos="1955800" algn="l"/>
                <a:tab pos="2603500" algn="l"/>
                <a:tab pos="3263900" algn="l"/>
              </a:tabLst>
              <a:defRPr sz="1400"/>
            </a:pPr>
            <a:r>
              <a:t>Figure: An example 3D reconstructed model from our dataset. The keypoints (</a:t>
            </a:r>
            <a:r>
              <a:rPr i="1">
                <a:latin typeface="Helvetica"/>
                <a:ea typeface="Helvetica"/>
                <a:cs typeface="Helvetica"/>
                <a:sym typeface="Helvetica"/>
              </a:rPr>
              <a:t>Point 1</a:t>
            </a:r>
            <a:r>
              <a:t>, </a:t>
            </a:r>
            <a:r>
              <a:rPr i="1">
                <a:latin typeface="Helvetica"/>
                <a:ea typeface="Helvetica"/>
                <a:cs typeface="Helvetica"/>
                <a:sym typeface="Helvetica"/>
              </a:rPr>
              <a:t>Point 2</a:t>
            </a:r>
            <a:r>
              <a:t>, </a:t>
            </a:r>
            <a:r>
              <a:rPr i="1">
                <a:latin typeface="Helvetica"/>
                <a:ea typeface="Helvetica"/>
                <a:cs typeface="Helvetica"/>
                <a:sym typeface="Helvetica"/>
              </a:rPr>
              <a:t>Point 3</a:t>
            </a:r>
            <a:r>
              <a:t>, etc.) are manually selected in the 3D model.</a:t>
            </a:r>
          </a:p>
        </p:txBody>
      </p:sp>
      <p:pic>
        <p:nvPicPr>
          <p:cNvPr id="289" name="chicago_1_trajectory_annot1.png" descr="chicago_1_trajectory_annot1.png"/>
          <p:cNvPicPr>
            <a:picLocks noChangeAspect="1"/>
          </p:cNvPicPr>
          <p:nvPr/>
        </p:nvPicPr>
        <p:blipFill>
          <a:blip r:embed="rId3">
            <a:extLst/>
          </a:blip>
          <a:stretch>
            <a:fillRect/>
          </a:stretch>
        </p:blipFill>
        <p:spPr>
          <a:xfrm>
            <a:off x="1819127" y="4283118"/>
            <a:ext cx="9850517" cy="5192196"/>
          </a:xfrm>
          <a:prstGeom prst="rect">
            <a:avLst/>
          </a:prstGeom>
          <a:ln w="12700">
            <a:miter lim="400000"/>
          </a:ln>
        </p:spPr>
      </p:pic>
      <p:sp>
        <p:nvSpPr>
          <p:cNvPr id="290" name="Slide Number"/>
          <p:cNvSpPr/>
          <p:nvPr>
            <p:ph type="sldNum" sz="quarter" idx="2"/>
          </p:nvPr>
        </p:nvSpPr>
        <p:spPr>
          <a:xfrm>
            <a:off x="12576607" y="10366585"/>
            <a:ext cx="2413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Topic 2: Depth Estimation in RGB Images"/>
          <p:cNvSpPr/>
          <p:nvPr/>
        </p:nvSpPr>
        <p:spPr>
          <a:xfrm>
            <a:off x="640215" y="10298824"/>
            <a:ext cx="11829588" cy="39251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Long Range Depth Data Generation"/>
          <p:cNvSpPr/>
          <p:nvPr>
            <p:ph type="title"/>
          </p:nvPr>
        </p:nvSpPr>
        <p:spPr>
          <a:xfrm>
            <a:off x="652288" y="8324"/>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Long Range Depth Data Generation</a:t>
            </a:r>
          </a:p>
        </p:txBody>
      </p:sp>
      <p:sp>
        <p:nvSpPr>
          <p:cNvPr id="296" name="Render the Model using OpenGL for a Fixed Trajectory:…"/>
          <p:cNvSpPr/>
          <p:nvPr>
            <p:ph type="body" idx="1"/>
          </p:nvPr>
        </p:nvSpPr>
        <p:spPr>
          <a:xfrm>
            <a:off x="652289" y="2326127"/>
            <a:ext cx="11700222" cy="6921779"/>
          </a:xfrm>
          <a:prstGeom prst="rect">
            <a:avLst/>
          </a:prstGeom>
        </p:spPr>
        <p:txBody>
          <a:bodyPr/>
          <a:lstStyle/>
          <a:p>
            <a:pPr lvl="1" marL="0" indent="22860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b="1" sz="3200">
                <a:latin typeface="Times"/>
                <a:ea typeface="Times"/>
                <a:cs typeface="Times"/>
                <a:sym typeface="Times"/>
              </a:defRPr>
            </a:pPr>
            <a:r>
              <a:t>Render the Model using OpenGL for a Fixed Trajectory:</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Generate a trajectory of a moving virtual camera between two keypoints </a:t>
            </a:r>
            <a:r>
              <a:rPr i="1"/>
              <a:t>A</a:t>
            </a:r>
            <a:r>
              <a:t> and </a:t>
            </a:r>
            <a:r>
              <a:rPr i="1"/>
              <a:t>B</a:t>
            </a:r>
            <a:r>
              <a:t> in the 3D model</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Render the scene from the viewpoint of the virtual camera using OpenGL from each point along the trajectory</a:t>
            </a:r>
          </a:p>
        </p:txBody>
      </p:sp>
      <p:sp>
        <p:nvSpPr>
          <p:cNvPr id="297" name="Figure: Two snap-shots of the rendering process in two different virtual camera trajectory locations inside the Salt Lake City reconstructed 3D model."/>
          <p:cNvSpPr/>
          <p:nvPr/>
        </p:nvSpPr>
        <p:spPr>
          <a:xfrm>
            <a:off x="1679111" y="9149726"/>
            <a:ext cx="9751794" cy="733643"/>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p>
            <a:pPr algn="l" defTabSz="653142">
              <a:lnSpc>
                <a:spcPct val="93000"/>
              </a:lnSpc>
              <a:tabLst>
                <a:tab pos="647700" algn="l"/>
                <a:tab pos="1295400" algn="l"/>
                <a:tab pos="1955800" algn="l"/>
                <a:tab pos="2603500" algn="l"/>
                <a:tab pos="3263900" algn="l"/>
              </a:tabLst>
              <a:defRPr sz="1400"/>
            </a:pPr>
            <a:r>
              <a:t>Figure: Two snap-shots of the rendering process in two different virtual camera trajectory locations inside the </a:t>
            </a:r>
            <a:r>
              <a:rPr i="1">
                <a:latin typeface="Helvetica"/>
                <a:ea typeface="Helvetica"/>
                <a:cs typeface="Helvetica"/>
                <a:sym typeface="Helvetica"/>
              </a:rPr>
              <a:t>Salt Lake City </a:t>
            </a:r>
            <a:r>
              <a:t>reconstructed 3D model. </a:t>
            </a:r>
          </a:p>
        </p:txBody>
      </p:sp>
      <p:pic>
        <p:nvPicPr>
          <p:cNvPr id="298" name="rendering_process1.png" descr="rendering_process1.png"/>
          <p:cNvPicPr>
            <a:picLocks noChangeAspect="1"/>
          </p:cNvPicPr>
          <p:nvPr/>
        </p:nvPicPr>
        <p:blipFill>
          <a:blip r:embed="rId3">
            <a:extLst/>
          </a:blip>
          <a:stretch>
            <a:fillRect/>
          </a:stretch>
        </p:blipFill>
        <p:spPr>
          <a:xfrm>
            <a:off x="2172472" y="5651979"/>
            <a:ext cx="4229101" cy="3162301"/>
          </a:xfrm>
          <a:prstGeom prst="rect">
            <a:avLst/>
          </a:prstGeom>
          <a:ln w="12700">
            <a:miter lim="400000"/>
          </a:ln>
        </p:spPr>
      </p:pic>
      <p:pic>
        <p:nvPicPr>
          <p:cNvPr id="299" name="rendering_process2.png" descr="rendering_process2.png"/>
          <p:cNvPicPr>
            <a:picLocks noChangeAspect="1"/>
          </p:cNvPicPr>
          <p:nvPr/>
        </p:nvPicPr>
        <p:blipFill>
          <a:blip r:embed="rId4">
            <a:extLst/>
          </a:blip>
          <a:stretch>
            <a:fillRect/>
          </a:stretch>
        </p:blipFill>
        <p:spPr>
          <a:xfrm>
            <a:off x="6603227" y="5658329"/>
            <a:ext cx="4229101" cy="3178234"/>
          </a:xfrm>
          <a:prstGeom prst="rect">
            <a:avLst/>
          </a:prstGeom>
          <a:ln w="12700">
            <a:miter lim="400000"/>
          </a:ln>
        </p:spPr>
      </p:pic>
      <p:sp>
        <p:nvSpPr>
          <p:cNvPr id="300" name="Slide Number"/>
          <p:cNvSpPr/>
          <p:nvPr>
            <p:ph type="sldNum" sz="quarter" idx="2"/>
          </p:nvPr>
        </p:nvSpPr>
        <p:spPr>
          <a:xfrm>
            <a:off x="12551223" y="10366585"/>
            <a:ext cx="232818"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1" name="Topic 2: Depth Estimation in RGB Images"/>
          <p:cNvSpPr/>
          <p:nvPr/>
        </p:nvSpPr>
        <p:spPr>
          <a:xfrm>
            <a:off x="640215" y="10298824"/>
            <a:ext cx="11829588" cy="39251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Experiments"/>
          <p:cNvSpPr/>
          <p:nvPr>
            <p:ph type="title"/>
          </p:nvPr>
        </p:nvSpPr>
        <p:spPr>
          <a:xfrm>
            <a:off x="700799" y="4090"/>
            <a:ext cx="11708419"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Experiments</a:t>
            </a:r>
          </a:p>
        </p:txBody>
      </p:sp>
      <p:sp>
        <p:nvSpPr>
          <p:cNvPr id="306" name="Trained two DNN networks using the quantized depth values as ground truths…"/>
          <p:cNvSpPr/>
          <p:nvPr>
            <p:ph type="body" idx="1"/>
          </p:nvPr>
        </p:nvSpPr>
        <p:spPr>
          <a:xfrm>
            <a:off x="652289" y="2669027"/>
            <a:ext cx="11700222" cy="6921779"/>
          </a:xfrm>
          <a:prstGeom prst="rect">
            <a:avLst/>
          </a:prstGeom>
        </p:spPr>
        <p:txBody>
          <a:bodyPr/>
          <a:lstStyle/>
          <a:p>
            <a:pPr marL="395111" indent="-395111" defTabSz="506015">
              <a:lnSpc>
                <a:spcPts val="5500"/>
              </a:lnSpc>
              <a:spcBef>
                <a:spcPts val="1300"/>
              </a:spcBef>
              <a:buSzPct val="75000"/>
              <a:buChar char="•"/>
              <a:defRPr sz="3200">
                <a:latin typeface="Times"/>
                <a:ea typeface="Times"/>
                <a:cs typeface="Times"/>
                <a:sym typeface="Times"/>
              </a:defRPr>
            </a:pPr>
            <a:r>
              <a:t>Trained two DNN networks using the quantized depth values as ground truths</a:t>
            </a:r>
          </a:p>
          <a:p>
            <a:pPr lvl="1" marL="877005" indent="-419805">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Generative Adversarial Network (GAN)</a:t>
            </a:r>
          </a:p>
          <a:p>
            <a:pPr lvl="1" marL="877005" indent="-419805">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Convolutional Neural Network (CNN)</a:t>
            </a:r>
          </a:p>
          <a:p>
            <a:pPr marL="395111" indent="-395111" defTabSz="506015">
              <a:lnSpc>
                <a:spcPts val="5500"/>
              </a:lnSpc>
              <a:spcBef>
                <a:spcPts val="1300"/>
              </a:spcBef>
              <a:buSzPct val="75000"/>
              <a:buChar char="•"/>
              <a:defRPr sz="3200">
                <a:latin typeface="Times"/>
                <a:ea typeface="Times"/>
                <a:cs typeface="Times"/>
                <a:sym typeface="Times"/>
              </a:defRPr>
            </a:pPr>
          </a:p>
          <a:p>
            <a:pPr marL="395111" indent="-395111" defTabSz="506015">
              <a:lnSpc>
                <a:spcPts val="5500"/>
              </a:lnSpc>
              <a:spcBef>
                <a:spcPts val="1300"/>
              </a:spcBef>
              <a:buSzPct val="75000"/>
              <a:buChar char="•"/>
              <a:defRPr sz="3200">
                <a:latin typeface="Times"/>
                <a:ea typeface="Times"/>
                <a:cs typeface="Times"/>
                <a:sym typeface="Times"/>
              </a:defRPr>
            </a:pPr>
            <a:r>
              <a:t>Evaluated depth prediction on 3 metrics:</a:t>
            </a:r>
          </a:p>
          <a:p>
            <a:pPr lvl="1" marL="839611" indent="-395111" defTabSz="506015">
              <a:lnSpc>
                <a:spcPts val="5500"/>
              </a:lnSpc>
              <a:spcBef>
                <a:spcPts val="1300"/>
              </a:spcBef>
              <a:buSzPct val="75000"/>
              <a:buChar char="-"/>
              <a:defRPr sz="3200">
                <a:latin typeface="Times"/>
                <a:ea typeface="Times"/>
                <a:cs typeface="Times"/>
                <a:sym typeface="Times"/>
              </a:defRPr>
            </a:pPr>
            <a:r>
              <a:t>Absolute Relative Error</a:t>
            </a:r>
          </a:p>
          <a:p>
            <a:pPr lvl="1" marL="839611" indent="-395111" defTabSz="506015">
              <a:lnSpc>
                <a:spcPts val="5500"/>
              </a:lnSpc>
              <a:spcBef>
                <a:spcPts val="1300"/>
              </a:spcBef>
              <a:buSzPct val="75000"/>
              <a:buChar char="-"/>
              <a:defRPr sz="3200">
                <a:latin typeface="Times"/>
                <a:ea typeface="Times"/>
                <a:cs typeface="Times"/>
                <a:sym typeface="Times"/>
              </a:defRPr>
            </a:pPr>
            <a:r>
              <a:t>Linear RMSE</a:t>
            </a:r>
          </a:p>
          <a:p>
            <a:pPr lvl="1" marL="839611" indent="-395111" defTabSz="506015">
              <a:lnSpc>
                <a:spcPts val="5500"/>
              </a:lnSpc>
              <a:spcBef>
                <a:spcPts val="1300"/>
              </a:spcBef>
              <a:buSzPct val="75000"/>
              <a:buChar char="-"/>
              <a:defRPr sz="3200">
                <a:latin typeface="Times"/>
                <a:ea typeface="Times"/>
                <a:cs typeface="Times"/>
                <a:sym typeface="Times"/>
              </a:defRPr>
            </a:pPr>
            <a:r>
              <a:t>Scale Invariant RMSE</a:t>
            </a:r>
          </a:p>
        </p:txBody>
      </p:sp>
      <p:pic>
        <p:nvPicPr>
          <p:cNvPr id="307" name="Screen Shot 2018-03-06 at 12.21.36 PM.png" descr="Screen Shot 2018-03-06 at 12.21.36 PM.png"/>
          <p:cNvPicPr>
            <a:picLocks noChangeAspect="1"/>
          </p:cNvPicPr>
          <p:nvPr/>
        </p:nvPicPr>
        <p:blipFill>
          <a:blip r:embed="rId2">
            <a:extLst/>
          </a:blip>
          <a:stretch>
            <a:fillRect/>
          </a:stretch>
        </p:blipFill>
        <p:spPr>
          <a:xfrm>
            <a:off x="6831851" y="5968183"/>
            <a:ext cx="4826001" cy="2743201"/>
          </a:xfrm>
          <a:prstGeom prst="rect">
            <a:avLst/>
          </a:prstGeom>
          <a:ln w="12700">
            <a:miter lim="400000"/>
          </a:ln>
        </p:spPr>
      </p:pic>
      <p:sp>
        <p:nvSpPr>
          <p:cNvPr id="308" name="Slide Number"/>
          <p:cNvSpPr/>
          <p:nvPr>
            <p:ph type="sldNum" sz="quarter" idx="2"/>
          </p:nvPr>
        </p:nvSpPr>
        <p:spPr>
          <a:xfrm>
            <a:off x="12542740" y="10366585"/>
            <a:ext cx="2413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9" name="Topic 2: Depth Estimation in RGB Images"/>
          <p:cNvSpPr/>
          <p:nvPr/>
        </p:nvSpPr>
        <p:spPr>
          <a:xfrm>
            <a:off x="640215" y="10298824"/>
            <a:ext cx="11829588" cy="39251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Experiments"/>
          <p:cNvSpPr/>
          <p:nvPr>
            <p:ph type="title"/>
          </p:nvPr>
        </p:nvSpPr>
        <p:spPr>
          <a:xfrm>
            <a:off x="652288" y="8324"/>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Experiments</a:t>
            </a:r>
          </a:p>
        </p:txBody>
      </p:sp>
      <p:sp>
        <p:nvSpPr>
          <p:cNvPr id="312" name="Experiment:…"/>
          <p:cNvSpPr/>
          <p:nvPr>
            <p:ph type="body" sz="quarter" idx="1"/>
          </p:nvPr>
        </p:nvSpPr>
        <p:spPr>
          <a:xfrm>
            <a:off x="652289" y="2376927"/>
            <a:ext cx="11700222" cy="2098491"/>
          </a:xfrm>
          <a:prstGeom prst="rect">
            <a:avLst/>
          </a:prstGeom>
        </p:spPr>
        <p:txBody>
          <a:bodyPr/>
          <a:lstStyle/>
          <a:p>
            <a:pPr marL="0" indent="0" defTabSz="506015">
              <a:lnSpc>
                <a:spcPts val="5500"/>
              </a:lnSpc>
              <a:spcBef>
                <a:spcPts val="1300"/>
              </a:spcBef>
              <a:defRPr b="1" sz="3200">
                <a:latin typeface="Times"/>
                <a:ea typeface="Times"/>
                <a:cs typeface="Times"/>
                <a:sym typeface="Times"/>
              </a:defRPr>
            </a:pPr>
            <a:r>
              <a:t>Experiment: </a:t>
            </a:r>
          </a:p>
          <a:p>
            <a:pPr marL="395111" indent="-395111" defTabSz="506015">
              <a:lnSpc>
                <a:spcPts val="5500"/>
              </a:lnSpc>
              <a:spcBef>
                <a:spcPts val="1300"/>
              </a:spcBef>
              <a:buSzPct val="75000"/>
              <a:buChar char="•"/>
              <a:defRPr sz="3200">
                <a:latin typeface="Times"/>
                <a:ea typeface="Times"/>
                <a:cs typeface="Times"/>
                <a:sym typeface="Times"/>
              </a:defRPr>
            </a:pPr>
            <a:r>
              <a:t>GAN model to predict depth better than the CNN</a:t>
            </a:r>
          </a:p>
          <a:p>
            <a:pPr marL="395111" indent="-395111" defTabSz="506015">
              <a:lnSpc>
                <a:spcPts val="5500"/>
              </a:lnSpc>
              <a:spcBef>
                <a:spcPts val="1300"/>
              </a:spcBef>
              <a:buSzPct val="75000"/>
              <a:buChar char="•"/>
              <a:defRPr sz="3200">
                <a:latin typeface="Times"/>
                <a:ea typeface="Times"/>
                <a:cs typeface="Times"/>
                <a:sym typeface="Times"/>
              </a:defRPr>
            </a:pPr>
            <a:r>
              <a:t>Compared against method of </a:t>
            </a:r>
            <a:r>
              <a:rPr i="1"/>
              <a:t>Liu et al.</a:t>
            </a:r>
            <a:r>
              <a:rPr baseline="31999" i="1"/>
              <a:t>*</a:t>
            </a:r>
          </a:p>
        </p:txBody>
      </p:sp>
      <p:sp>
        <p:nvSpPr>
          <p:cNvPr id="313" name="*Liu et al., Deep Convolutional Neural Fields for Depth Estimation from a Single Image, In (CVPR), 2015"/>
          <p:cNvSpPr/>
          <p:nvPr/>
        </p:nvSpPr>
        <p:spPr>
          <a:xfrm>
            <a:off x="2418971" y="8892191"/>
            <a:ext cx="7785858" cy="3429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atin typeface="Times"/>
                <a:ea typeface="Times"/>
                <a:cs typeface="Times"/>
                <a:sym typeface="Times"/>
              </a:defRPr>
            </a:lvl1pPr>
          </a:lstStyle>
          <a:p>
            <a:pPr/>
            <a:r>
              <a:t>*Liu et al., Deep Convolutional Neural Fields for Depth Estimation from a Single Image, In (CVPR), 2015 </a:t>
            </a:r>
          </a:p>
        </p:txBody>
      </p:sp>
      <p:sp>
        <p:nvSpPr>
          <p:cNvPr id="314" name="M. Reza, P. David, and J. Kosecka, “FarSight: Long-Range Depth Estimation from Outdoor Images”,…"/>
          <p:cNvSpPr/>
          <p:nvPr/>
        </p:nvSpPr>
        <p:spPr>
          <a:xfrm>
            <a:off x="596566" y="9500255"/>
            <a:ext cx="11811668" cy="571506"/>
          </a:xfrm>
          <a:prstGeom prst="rect">
            <a:avLst/>
          </a:prstGeom>
          <a:ln w="381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400"/>
            </a:pPr>
            <a:r>
              <a:rPr b="1">
                <a:latin typeface="Helvetica"/>
                <a:ea typeface="Helvetica"/>
                <a:cs typeface="Helvetica"/>
                <a:sym typeface="Helvetica"/>
              </a:rPr>
              <a:t>M. Reza</a:t>
            </a:r>
            <a:r>
              <a:t>, P. David, and J. Kosecka, “FarSight: Long-Range Depth Estimation from Outdoor Images”, </a:t>
            </a:r>
          </a:p>
          <a:p>
            <a:pPr>
              <a:defRPr sz="1400"/>
            </a:pPr>
            <a:r>
              <a:rPr b="1">
                <a:latin typeface="Helvetica"/>
                <a:ea typeface="Helvetica"/>
                <a:cs typeface="Helvetica"/>
                <a:sym typeface="Helvetica"/>
              </a:rPr>
              <a:t>IEEE/RSJ International Conference on Intelligent Robots and Systems</a:t>
            </a:r>
            <a:r>
              <a:t> (</a:t>
            </a:r>
            <a:r>
              <a:rPr b="1">
                <a:latin typeface="Helvetica"/>
                <a:ea typeface="Helvetica"/>
                <a:cs typeface="Helvetica"/>
                <a:sym typeface="Helvetica"/>
              </a:rPr>
              <a:t>IROS)-18</a:t>
            </a:r>
          </a:p>
        </p:txBody>
      </p:sp>
      <p:sp>
        <p:nvSpPr>
          <p:cNvPr id="315" name="Slide Number"/>
          <p:cNvSpPr/>
          <p:nvPr>
            <p:ph type="sldNum" sz="quarter" idx="2"/>
          </p:nvPr>
        </p:nvSpPr>
        <p:spPr>
          <a:xfrm>
            <a:off x="12576607" y="10366585"/>
            <a:ext cx="2413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Topic 2: Depth Estimation in RGB Images"/>
          <p:cNvSpPr/>
          <p:nvPr/>
        </p:nvSpPr>
        <p:spPr>
          <a:xfrm>
            <a:off x="640215" y="10298824"/>
            <a:ext cx="11829588" cy="39251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pic>
        <p:nvPicPr>
          <p:cNvPr id="317" name="Screen Shot 2018-09-01 at 10.45.39 AM.png" descr="Screen Shot 2018-09-01 at 10.45.39 AM.png"/>
          <p:cNvPicPr>
            <a:picLocks noChangeAspect="1"/>
          </p:cNvPicPr>
          <p:nvPr/>
        </p:nvPicPr>
        <p:blipFill>
          <a:blip r:embed="rId4">
            <a:extLst/>
          </a:blip>
          <a:srcRect l="3771" t="0" r="0" b="0"/>
          <a:stretch>
            <a:fillRect/>
          </a:stretch>
        </p:blipFill>
        <p:spPr>
          <a:xfrm>
            <a:off x="232436" y="5640798"/>
            <a:ext cx="6876955" cy="1595274"/>
          </a:xfrm>
          <a:prstGeom prst="rect">
            <a:avLst/>
          </a:prstGeom>
          <a:ln w="12700">
            <a:miter lim="400000"/>
          </a:ln>
        </p:spPr>
      </p:pic>
      <p:pic>
        <p:nvPicPr>
          <p:cNvPr id="318" name="Screen Shot 2018-09-01 at 10.45.25 AM.png" descr="Screen Shot 2018-09-01 at 10.45.25 AM.png"/>
          <p:cNvPicPr>
            <a:picLocks noChangeAspect="1"/>
          </p:cNvPicPr>
          <p:nvPr/>
        </p:nvPicPr>
        <p:blipFill>
          <a:blip r:embed="rId5">
            <a:extLst/>
          </a:blip>
          <a:srcRect l="6060" t="5189" r="11291" b="0"/>
          <a:stretch>
            <a:fillRect/>
          </a:stretch>
        </p:blipFill>
        <p:spPr>
          <a:xfrm>
            <a:off x="7392921" y="4798369"/>
            <a:ext cx="5051333" cy="371191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Visualization of the Depth Prediction"/>
          <p:cNvSpPr/>
          <p:nvPr>
            <p:ph type="title"/>
          </p:nvPr>
        </p:nvSpPr>
        <p:spPr>
          <a:xfrm>
            <a:off x="652288" y="8324"/>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Visualization of the Depth Prediction</a:t>
            </a:r>
          </a:p>
        </p:txBody>
      </p:sp>
      <p:sp>
        <p:nvSpPr>
          <p:cNvPr id="323" name="Figure: (From left to right) the input RGB image, the prediction from GAN model, prediction from CNN model, and the ground truth depth."/>
          <p:cNvSpPr/>
          <p:nvPr/>
        </p:nvSpPr>
        <p:spPr>
          <a:xfrm>
            <a:off x="58297" y="9853366"/>
            <a:ext cx="12939006"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atin typeface="Times"/>
                <a:ea typeface="Times"/>
                <a:cs typeface="Times"/>
                <a:sym typeface="Times"/>
              </a:defRPr>
            </a:lvl1pPr>
          </a:lstStyle>
          <a:p>
            <a:pPr/>
            <a:r>
              <a:t>Figure: (From left to right) the input RGB image, the prediction from GAN model, prediction from CNN model, and the ground truth depth.</a:t>
            </a:r>
          </a:p>
        </p:txBody>
      </p:sp>
      <p:pic>
        <p:nvPicPr>
          <p:cNvPr id="324" name="Screen Shot 2018-03-06 at 12.32.01 PM.png" descr="Screen Shot 2018-03-06 at 12.32.01 PM.png"/>
          <p:cNvPicPr>
            <a:picLocks noChangeAspect="1"/>
          </p:cNvPicPr>
          <p:nvPr/>
        </p:nvPicPr>
        <p:blipFill>
          <a:blip r:embed="rId2">
            <a:extLst/>
          </a:blip>
          <a:stretch>
            <a:fillRect/>
          </a:stretch>
        </p:blipFill>
        <p:spPr>
          <a:xfrm>
            <a:off x="2527300" y="2543538"/>
            <a:ext cx="7634883" cy="7206524"/>
          </a:xfrm>
          <a:prstGeom prst="rect">
            <a:avLst/>
          </a:prstGeom>
          <a:ln w="12700">
            <a:miter lim="400000"/>
          </a:ln>
        </p:spPr>
      </p:pic>
      <p:sp>
        <p:nvSpPr>
          <p:cNvPr id="325" name="Slide Number"/>
          <p:cNvSpPr/>
          <p:nvPr>
            <p:ph type="sldNum" sz="quarter" idx="2"/>
          </p:nvPr>
        </p:nvSpPr>
        <p:spPr>
          <a:xfrm>
            <a:off x="12576607" y="10366585"/>
            <a:ext cx="2413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Topic 2: Depth Estimation in RGB Images"/>
          <p:cNvSpPr/>
          <p:nvPr/>
        </p:nvSpPr>
        <p:spPr>
          <a:xfrm>
            <a:off x="640215" y="10298824"/>
            <a:ext cx="11829588" cy="39251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Conclusions"/>
          <p:cNvSpPr/>
          <p:nvPr>
            <p:ph type="title"/>
          </p:nvPr>
        </p:nvSpPr>
        <p:spPr>
          <a:xfrm>
            <a:off x="952500" y="8466"/>
            <a:ext cx="11099800" cy="2159001"/>
          </a:xfrm>
          <a:prstGeom prst="rect">
            <a:avLst/>
          </a:prstGeom>
        </p:spPr>
        <p:txBody>
          <a:bodyPr/>
          <a:lstStyle>
            <a:lvl1pPr>
              <a:defRPr sz="5600"/>
            </a:lvl1pPr>
          </a:lstStyle>
          <a:p>
            <a:pPr/>
            <a:r>
              <a:t>Conclusions</a:t>
            </a:r>
          </a:p>
        </p:txBody>
      </p:sp>
      <p:sp>
        <p:nvSpPr>
          <p:cNvPr id="329" name="Novel ground truth depth image generation method…"/>
          <p:cNvSpPr/>
          <p:nvPr>
            <p:ph type="body" sz="half" idx="1"/>
          </p:nvPr>
        </p:nvSpPr>
        <p:spPr>
          <a:xfrm>
            <a:off x="952500" y="3124200"/>
            <a:ext cx="11733610" cy="3508706"/>
          </a:xfrm>
          <a:prstGeom prst="rect">
            <a:avLst/>
          </a:prstGeom>
        </p:spPr>
        <p:txBody>
          <a:bodyPr/>
          <a:lstStyle/>
          <a:p>
            <a:pPr>
              <a:defRPr sz="3200">
                <a:latin typeface="Times"/>
                <a:ea typeface="Times"/>
                <a:cs typeface="Times"/>
                <a:sym typeface="Times"/>
              </a:defRPr>
            </a:pPr>
            <a:r>
              <a:t>Novel ground truth depth image generation method</a:t>
            </a:r>
          </a:p>
          <a:p>
            <a:pPr>
              <a:defRPr sz="3200">
                <a:latin typeface="Times"/>
                <a:ea typeface="Times"/>
                <a:cs typeface="Times"/>
                <a:sym typeface="Times"/>
              </a:defRPr>
            </a:pPr>
            <a:r>
              <a:t>Trained two deep neural network based models for depth prediction</a:t>
            </a:r>
          </a:p>
          <a:p>
            <a:pPr>
              <a:defRPr sz="3200">
                <a:latin typeface="Times"/>
                <a:ea typeface="Times"/>
                <a:cs typeface="Times"/>
                <a:sym typeface="Times"/>
              </a:defRPr>
            </a:pPr>
            <a:r>
              <a:t>GAN-based model performed better than the CNN-based model</a:t>
            </a:r>
          </a:p>
        </p:txBody>
      </p:sp>
      <p:sp>
        <p:nvSpPr>
          <p:cNvPr id="330" name="Slide Number"/>
          <p:cNvSpPr/>
          <p:nvPr>
            <p:ph type="sldNum" sz="quarter" idx="2"/>
          </p:nvPr>
        </p:nvSpPr>
        <p:spPr>
          <a:xfrm>
            <a:off x="12475531" y="10304579"/>
            <a:ext cx="368504" cy="381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1" name="Topic 2: Depth Estimation in RGB Images"/>
          <p:cNvSpPr/>
          <p:nvPr/>
        </p:nvSpPr>
        <p:spPr>
          <a:xfrm>
            <a:off x="640215" y="10298824"/>
            <a:ext cx="11829588" cy="392511"/>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Motivation…"/>
          <p:cNvSpPr/>
          <p:nvPr>
            <p:ph type="body" idx="1"/>
          </p:nvPr>
        </p:nvSpPr>
        <p:spPr>
          <a:xfrm>
            <a:off x="652289" y="2161027"/>
            <a:ext cx="11448186" cy="6921779"/>
          </a:xfrm>
          <a:prstGeom prst="rect">
            <a:avLst/>
          </a:prstGeom>
        </p:spPr>
        <p:txBody>
          <a:bodyPr/>
          <a:lstStyle/>
          <a:p>
            <a:pPr marL="0" indent="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rPr b="1"/>
              <a:t>Motivation</a:t>
            </a:r>
            <a:endParaRPr b="1"/>
          </a:p>
          <a:p>
            <a:pPr lvl="1" marL="8396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Outdoor image may contain object at a far-away distance</a:t>
            </a:r>
          </a:p>
          <a:p>
            <a:pPr lvl="1" marL="8396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Useful for an autonomous robot to find depth of a distant object</a:t>
            </a:r>
          </a:p>
          <a:p>
            <a:pPr lvl="2" marL="12841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object detection in military mission</a:t>
            </a:r>
          </a:p>
          <a:p>
            <a:pPr lvl="2" marL="12841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surveillance</a:t>
            </a:r>
          </a:p>
          <a:p>
            <a:pPr lvl="2" marL="12841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autonomous driving etc</a:t>
            </a:r>
          </a:p>
        </p:txBody>
      </p:sp>
      <p:sp>
        <p:nvSpPr>
          <p:cNvPr id="175" name="Slide Number"/>
          <p:cNvSpPr/>
          <p:nvPr>
            <p:ph type="sldNum" sz="quarter" idx="2"/>
          </p:nvPr>
        </p:nvSpPr>
        <p:spPr>
          <a:xfrm>
            <a:off x="12741707"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Topic 2: Depth Estimation in RGB Images"/>
          <p:cNvSpPr/>
          <p:nvPr/>
        </p:nvSpPr>
        <p:spPr>
          <a:xfrm>
            <a:off x="640215" y="10298824"/>
            <a:ext cx="11829588" cy="39251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
        <p:nvSpPr>
          <p:cNvPr id="177" name="Figure: Long-range surveillance"/>
          <p:cNvSpPr/>
          <p:nvPr/>
        </p:nvSpPr>
        <p:spPr>
          <a:xfrm>
            <a:off x="1475527" y="9691997"/>
            <a:ext cx="3604636" cy="3320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400"/>
            </a:lvl1pPr>
          </a:lstStyle>
          <a:p>
            <a:pPr/>
            <a:r>
              <a:t>Figure: Long-range surveillance</a:t>
            </a:r>
          </a:p>
        </p:txBody>
      </p:sp>
      <p:pic>
        <p:nvPicPr>
          <p:cNvPr id="178" name="Screen Shot 2018-05-14 at 12.21.47 AM.png" descr="Screen Shot 2018-05-14 at 12.21.47 AM.png"/>
          <p:cNvPicPr>
            <a:picLocks noChangeAspect="1"/>
          </p:cNvPicPr>
          <p:nvPr/>
        </p:nvPicPr>
        <p:blipFill>
          <a:blip r:embed="rId4">
            <a:extLst/>
          </a:blip>
          <a:stretch>
            <a:fillRect/>
          </a:stretch>
        </p:blipFill>
        <p:spPr>
          <a:xfrm>
            <a:off x="13366608" y="6159781"/>
            <a:ext cx="6218319" cy="3245766"/>
          </a:xfrm>
          <a:prstGeom prst="rect">
            <a:avLst/>
          </a:prstGeom>
          <a:ln w="12700">
            <a:miter lim="400000"/>
          </a:ln>
        </p:spPr>
      </p:pic>
      <p:sp>
        <p:nvSpPr>
          <p:cNvPr id="179" name="Figure: Mega city surveillance"/>
          <p:cNvSpPr/>
          <p:nvPr/>
        </p:nvSpPr>
        <p:spPr>
          <a:xfrm>
            <a:off x="7957772" y="9691997"/>
            <a:ext cx="3604636" cy="3320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400"/>
            </a:lvl1pPr>
          </a:lstStyle>
          <a:p>
            <a:pPr/>
            <a:r>
              <a:t>Figure: Mega city surveillance</a:t>
            </a:r>
          </a:p>
        </p:txBody>
      </p:sp>
      <p:pic>
        <p:nvPicPr>
          <p:cNvPr id="180" name="Long-range surveillance.png" descr="Long-range surveillance.png"/>
          <p:cNvPicPr>
            <a:picLocks noChangeAspect="1"/>
          </p:cNvPicPr>
          <p:nvPr/>
        </p:nvPicPr>
        <p:blipFill>
          <a:blip r:embed="rId5">
            <a:extLst/>
          </a:blip>
          <a:stretch>
            <a:fillRect/>
          </a:stretch>
        </p:blipFill>
        <p:spPr>
          <a:xfrm>
            <a:off x="402118" y="6493725"/>
            <a:ext cx="5345054" cy="3009677"/>
          </a:xfrm>
          <a:prstGeom prst="rect">
            <a:avLst/>
          </a:prstGeom>
          <a:ln w="12700">
            <a:miter lim="400000"/>
          </a:ln>
        </p:spPr>
      </p:pic>
      <p:pic>
        <p:nvPicPr>
          <p:cNvPr id="181" name="Megacity surveillance.png" descr="Megacity surveillance.png"/>
          <p:cNvPicPr>
            <a:picLocks noChangeAspect="1"/>
          </p:cNvPicPr>
          <p:nvPr/>
        </p:nvPicPr>
        <p:blipFill>
          <a:blip r:embed="rId6">
            <a:extLst/>
          </a:blip>
          <a:stretch>
            <a:fillRect/>
          </a:stretch>
        </p:blipFill>
        <p:spPr>
          <a:xfrm>
            <a:off x="6545870" y="6514744"/>
            <a:ext cx="6022041" cy="3634809"/>
          </a:xfrm>
          <a:prstGeom prst="rect">
            <a:avLst/>
          </a:prstGeom>
          <a:ln w="12700">
            <a:miter lim="400000"/>
          </a:ln>
        </p:spPr>
      </p:pic>
      <p:sp>
        <p:nvSpPr>
          <p:cNvPr id="182" name="Depth Estimation in RGB Images"/>
          <p:cNvSpPr/>
          <p:nvPr/>
        </p:nvSpPr>
        <p:spPr>
          <a:xfrm>
            <a:off x="-57864" y="245624"/>
            <a:ext cx="11708419" cy="162901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defTabSz="653142">
              <a:lnSpc>
                <a:spcPct val="93000"/>
              </a:lnSpc>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vl1pPr>
          </a:lstStyle>
          <a:p>
            <a:pPr/>
            <a:r>
              <a:t>Depth Estimation in RGB Images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Difficulties with existing approaches…"/>
          <p:cNvSpPr/>
          <p:nvPr>
            <p:ph type="body" sz="half" idx="1"/>
          </p:nvPr>
        </p:nvSpPr>
        <p:spPr>
          <a:xfrm>
            <a:off x="587807" y="2338827"/>
            <a:ext cx="12176060" cy="3790104"/>
          </a:xfrm>
          <a:prstGeom prst="rect">
            <a:avLst/>
          </a:prstGeom>
        </p:spPr>
        <p:txBody>
          <a:bodyPr/>
          <a:lstStyle/>
          <a:p>
            <a:pPr marL="0" indent="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rPr b="1"/>
              <a:t>Difficulties with existing approaches</a:t>
            </a:r>
            <a:endParaRPr b="1"/>
          </a:p>
          <a:p>
            <a:pPr lvl="1" marL="8396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Most of monocular depth estimation algorithms provide depth estimates less than 100 meters</a:t>
            </a:r>
          </a:p>
          <a:p>
            <a:pPr lvl="1" marL="839611" indent="-395111">
              <a:buSzPct val="7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Depth sensors (eg, Laser, LIDAR) have limited range:</a:t>
            </a:r>
          </a:p>
          <a:p>
            <a:pPr lvl="3" marL="0" indent="68580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i="1" sz="1800">
                <a:latin typeface="Times"/>
                <a:ea typeface="Times"/>
                <a:cs typeface="Times"/>
                <a:sym typeface="Times"/>
              </a:defRPr>
            </a:pPr>
            <a:r>
              <a:t>- </a:t>
            </a:r>
            <a:r>
              <a:rPr i="0"/>
              <a:t>Make3D: Learning 3D SceneStructure from a Single Still Image, A.Saxena, M. Sun, andA.Ng, PAMI 2009. </a:t>
            </a:r>
            <a:endParaRPr i="0"/>
          </a:p>
          <a:p>
            <a:pPr lvl="3" marL="0" indent="68580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i="1" sz="1800">
                <a:latin typeface="Times"/>
                <a:ea typeface="Times"/>
                <a:cs typeface="Times"/>
                <a:sym typeface="Times"/>
              </a:defRPr>
            </a:pPr>
            <a:r>
              <a:rPr i="0"/>
              <a:t>- Are we ready for autonomous driving? The KITTI vision benchmark suite. A. Geiger, P. Lenz, and R. Utrasun, CVPR 2012</a:t>
            </a:r>
            <a:r>
              <a:t>.</a:t>
            </a:r>
          </a:p>
        </p:txBody>
      </p:sp>
      <p:pic>
        <p:nvPicPr>
          <p:cNvPr id="187" name="Screen Shot 2018-03-06 at 9.23.05 AM.png" descr="Screen Shot 2018-03-06 at 9.23.05 AM.png"/>
          <p:cNvPicPr>
            <a:picLocks noChangeAspect="1"/>
          </p:cNvPicPr>
          <p:nvPr/>
        </p:nvPicPr>
        <p:blipFill>
          <a:blip r:embed="rId3">
            <a:extLst/>
          </a:blip>
          <a:stretch>
            <a:fillRect/>
          </a:stretch>
        </p:blipFill>
        <p:spPr>
          <a:xfrm>
            <a:off x="6305342" y="6334252"/>
            <a:ext cx="2820479" cy="3444239"/>
          </a:xfrm>
          <a:prstGeom prst="rect">
            <a:avLst/>
          </a:prstGeom>
          <a:ln w="12700">
            <a:miter lim="400000"/>
          </a:ln>
        </p:spPr>
      </p:pic>
      <p:pic>
        <p:nvPicPr>
          <p:cNvPr id="188" name="Screen Shot 2018-03-06 at 9.22.50 AM.png" descr="Screen Shot 2018-03-06 at 9.22.50 AM.png"/>
          <p:cNvPicPr>
            <a:picLocks noChangeAspect="1"/>
          </p:cNvPicPr>
          <p:nvPr/>
        </p:nvPicPr>
        <p:blipFill>
          <a:blip r:embed="rId4">
            <a:extLst/>
          </a:blip>
          <a:stretch>
            <a:fillRect/>
          </a:stretch>
        </p:blipFill>
        <p:spPr>
          <a:xfrm>
            <a:off x="3213575" y="6334252"/>
            <a:ext cx="2789475" cy="3444239"/>
          </a:xfrm>
          <a:prstGeom prst="rect">
            <a:avLst/>
          </a:prstGeom>
          <a:ln w="12700">
            <a:miter lim="400000"/>
          </a:ln>
        </p:spPr>
      </p:pic>
      <p:sp>
        <p:nvSpPr>
          <p:cNvPr id="189" name="Figure: RGB and Depth pair from Make3D dataset"/>
          <p:cNvSpPr/>
          <p:nvPr/>
        </p:nvSpPr>
        <p:spPr>
          <a:xfrm>
            <a:off x="3115106" y="9869852"/>
            <a:ext cx="5974223"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lvl1pPr>
          </a:lstStyle>
          <a:p>
            <a:pPr/>
            <a:r>
              <a:t>Figure: RGB and Depth pair from Make3D dataset</a:t>
            </a:r>
          </a:p>
        </p:txBody>
      </p:sp>
      <p:sp>
        <p:nvSpPr>
          <p:cNvPr id="190" name="Slide Number"/>
          <p:cNvSpPr/>
          <p:nvPr>
            <p:ph type="sldNum" sz="quarter" idx="2"/>
          </p:nvPr>
        </p:nvSpPr>
        <p:spPr>
          <a:xfrm>
            <a:off x="12673974"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Depth Estimation in RGB Images"/>
          <p:cNvSpPr/>
          <p:nvPr>
            <p:ph type="title"/>
          </p:nvPr>
        </p:nvSpPr>
        <p:spPr>
          <a:xfrm>
            <a:off x="648190" y="18726"/>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Depth Estimation in RGB Images</a:t>
            </a:r>
          </a:p>
        </p:txBody>
      </p:sp>
      <p:sp>
        <p:nvSpPr>
          <p:cNvPr id="192" name="Topic 2: Depth Estimation in RGB Images"/>
          <p:cNvSpPr/>
          <p:nvPr/>
        </p:nvSpPr>
        <p:spPr>
          <a:xfrm>
            <a:off x="640215" y="10298824"/>
            <a:ext cx="11829588" cy="39251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Proposed deep neural network based algorithms that can predict the depth from an image…"/>
          <p:cNvSpPr/>
          <p:nvPr>
            <p:ph type="body" idx="1"/>
          </p:nvPr>
        </p:nvSpPr>
        <p:spPr>
          <a:xfrm>
            <a:off x="652289" y="2415027"/>
            <a:ext cx="11448186" cy="6921779"/>
          </a:xfrm>
          <a:prstGeom prst="rect">
            <a:avLst/>
          </a:prstGeom>
        </p:spPr>
        <p:txBody>
          <a:bodyPr/>
          <a:lstStyle/>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r>
              <a:t>Proposed deep neural network based algorithms that can predict the depth from an image</a:t>
            </a:r>
          </a:p>
          <a:p>
            <a:pPr lvl="1" marL="0" indent="221742" defTabSz="633548">
              <a:spcBef>
                <a:spcPts val="1900"/>
              </a:spcBef>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p>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p>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p>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p>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p>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p>
          <a:p>
            <a:pPr lvl="1" marL="814422"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r>
              <a:t>Developed an RGB and Depth image pair generation algorithm that goes up to 1000 meters</a:t>
            </a:r>
          </a:p>
          <a:p>
            <a:pPr lvl="2" marL="1245587" indent="-383257" defTabSz="633548">
              <a:spcBef>
                <a:spcPts val="1900"/>
              </a:spcBef>
              <a:buSzPct val="75000"/>
              <a:buChar char="-"/>
              <a:tabLst>
                <a:tab pos="622300" algn="l"/>
                <a:tab pos="1257300" algn="l"/>
                <a:tab pos="1892300" algn="l"/>
                <a:tab pos="2527300" algn="l"/>
                <a:tab pos="3162300" algn="l"/>
                <a:tab pos="3797300" algn="l"/>
                <a:tab pos="4432300" algn="l"/>
                <a:tab pos="5067300" algn="l"/>
                <a:tab pos="5689600" algn="l"/>
                <a:tab pos="6324600" algn="l"/>
                <a:tab pos="6959600" algn="l"/>
                <a:tab pos="7594600" algn="l"/>
                <a:tab pos="8229600" algn="l"/>
                <a:tab pos="8864600" algn="l"/>
                <a:tab pos="9499600" algn="l"/>
                <a:tab pos="10134600" algn="l"/>
                <a:tab pos="10769600" algn="l"/>
                <a:tab pos="11391900" algn="l"/>
                <a:tab pos="12026900" algn="l"/>
              </a:tabLst>
              <a:defRPr sz="3104">
                <a:latin typeface="Times"/>
                <a:ea typeface="Times"/>
                <a:cs typeface="Times"/>
                <a:sym typeface="Times"/>
              </a:defRPr>
            </a:pPr>
            <a:r>
              <a:t>utilizing 3D reconstruction of the scene from multi-view images </a:t>
            </a:r>
          </a:p>
        </p:txBody>
      </p:sp>
      <p:pic>
        <p:nvPicPr>
          <p:cNvPr id="197" name="title_img.png" descr="title_img.png"/>
          <p:cNvPicPr>
            <a:picLocks noChangeAspect="1"/>
          </p:cNvPicPr>
          <p:nvPr/>
        </p:nvPicPr>
        <p:blipFill>
          <a:blip r:embed="rId3">
            <a:extLst/>
          </a:blip>
          <a:stretch>
            <a:fillRect/>
          </a:stretch>
        </p:blipFill>
        <p:spPr>
          <a:xfrm>
            <a:off x="2220888" y="3816969"/>
            <a:ext cx="4070142" cy="3052607"/>
          </a:xfrm>
          <a:prstGeom prst="rect">
            <a:avLst/>
          </a:prstGeom>
          <a:ln w="12700">
            <a:miter lim="400000"/>
          </a:ln>
        </p:spPr>
      </p:pic>
      <p:pic>
        <p:nvPicPr>
          <p:cNvPr id="198" name="title_depth.png" descr="title_depth.png"/>
          <p:cNvPicPr>
            <a:picLocks noChangeAspect="1"/>
          </p:cNvPicPr>
          <p:nvPr/>
        </p:nvPicPr>
        <p:blipFill>
          <a:blip r:embed="rId4">
            <a:extLst/>
          </a:blip>
          <a:stretch>
            <a:fillRect/>
          </a:stretch>
        </p:blipFill>
        <p:spPr>
          <a:xfrm>
            <a:off x="6712455" y="3787973"/>
            <a:ext cx="4147464" cy="3110598"/>
          </a:xfrm>
          <a:prstGeom prst="rect">
            <a:avLst/>
          </a:prstGeom>
          <a:ln w="12700">
            <a:miter lim="400000"/>
          </a:ln>
        </p:spPr>
      </p:pic>
      <p:sp>
        <p:nvSpPr>
          <p:cNvPr id="199" name="Figure: RGB and generated Depth images in the city of Houston, Texas"/>
          <p:cNvSpPr/>
          <p:nvPr/>
        </p:nvSpPr>
        <p:spPr>
          <a:xfrm>
            <a:off x="3571396" y="7102624"/>
            <a:ext cx="7700916" cy="3320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400"/>
            </a:lvl1pPr>
          </a:lstStyle>
          <a:p>
            <a:pPr/>
            <a:r>
              <a:t>Figure: RGB and generated Depth images in the city of Houston, Texas</a:t>
            </a:r>
          </a:p>
        </p:txBody>
      </p:sp>
      <p:sp>
        <p:nvSpPr>
          <p:cNvPr id="200" name="Contributions"/>
          <p:cNvSpPr/>
          <p:nvPr>
            <p:ph type="title"/>
          </p:nvPr>
        </p:nvSpPr>
        <p:spPr>
          <a:xfrm>
            <a:off x="652288" y="21024"/>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Contributions</a:t>
            </a:r>
          </a:p>
        </p:txBody>
      </p:sp>
      <p:sp>
        <p:nvSpPr>
          <p:cNvPr id="201" name="Slide Number"/>
          <p:cNvSpPr/>
          <p:nvPr>
            <p:ph type="sldNum" sz="quarter" idx="2"/>
          </p:nvPr>
        </p:nvSpPr>
        <p:spPr>
          <a:xfrm>
            <a:off x="12673974"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Topic 2: Depth Estimation in RGB Images"/>
          <p:cNvSpPr/>
          <p:nvPr/>
        </p:nvSpPr>
        <p:spPr>
          <a:xfrm>
            <a:off x="640215" y="10298824"/>
            <a:ext cx="11829588" cy="39251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Depth Prediction using Deep Neural Networks"/>
          <p:cNvSpPr/>
          <p:nvPr>
            <p:ph type="title"/>
          </p:nvPr>
        </p:nvSpPr>
        <p:spPr>
          <a:xfrm>
            <a:off x="652288" y="-4376"/>
            <a:ext cx="11708420" cy="1629016"/>
          </a:xfrm>
          <a:prstGeom prst="rect">
            <a:avLst/>
          </a:prstGeom>
        </p:spPr>
        <p:txBody>
          <a:bodyPr/>
          <a:lstStyle>
            <a:lvl1pPr defTabSz="640080">
              <a:tabLst>
                <a:tab pos="635000" algn="l"/>
                <a:tab pos="1270000" algn="l"/>
                <a:tab pos="1917700" algn="l"/>
                <a:tab pos="2552700" algn="l"/>
                <a:tab pos="3200400" algn="l"/>
                <a:tab pos="3835400" algn="l"/>
                <a:tab pos="4470400" algn="l"/>
                <a:tab pos="5118100" algn="l"/>
                <a:tab pos="5753100" algn="l"/>
                <a:tab pos="6400800" algn="l"/>
                <a:tab pos="7035800" algn="l"/>
                <a:tab pos="7670800" algn="l"/>
                <a:tab pos="8318500" algn="l"/>
                <a:tab pos="8953500" algn="l"/>
                <a:tab pos="9601200" algn="l"/>
                <a:tab pos="10236200" algn="l"/>
                <a:tab pos="10871200" algn="l"/>
                <a:tab pos="11518900" algn="l"/>
                <a:tab pos="12153900" algn="l"/>
              </a:tabLst>
              <a:defRPr sz="5488">
                <a:latin typeface="+mn-lt"/>
                <a:ea typeface="+mn-ea"/>
                <a:cs typeface="+mn-cs"/>
                <a:sym typeface="Helvetica Light"/>
              </a:defRPr>
            </a:lvl1pPr>
          </a:lstStyle>
          <a:p>
            <a:pPr/>
            <a:r>
              <a:t>Depth Prediction using Deep Neural Networks</a:t>
            </a:r>
          </a:p>
        </p:txBody>
      </p:sp>
      <p:sp>
        <p:nvSpPr>
          <p:cNvPr id="207" name="Generative Adversarial Network (GAN):…"/>
          <p:cNvSpPr/>
          <p:nvPr>
            <p:ph type="body" idx="1"/>
          </p:nvPr>
        </p:nvSpPr>
        <p:spPr>
          <a:xfrm>
            <a:off x="652289" y="1909868"/>
            <a:ext cx="11700222" cy="7834681"/>
          </a:xfrm>
          <a:prstGeom prst="rect">
            <a:avLst/>
          </a:prstGeom>
        </p:spPr>
        <p:txBody>
          <a:bodyPr/>
          <a:lstStyle/>
          <a:p>
            <a:pPr marL="0" indent="0" defTabSz="506015">
              <a:lnSpc>
                <a:spcPts val="5800"/>
              </a:lnSpc>
              <a:spcBef>
                <a:spcPts val="1300"/>
              </a:spcBef>
              <a:defRPr b="1" sz="3500">
                <a:latin typeface="Times"/>
                <a:ea typeface="Times"/>
                <a:cs typeface="Times"/>
                <a:sym typeface="Times"/>
              </a:defRPr>
            </a:pPr>
            <a:r>
              <a:t>Generative Adversarial Network (GAN):</a:t>
            </a:r>
          </a:p>
          <a:p>
            <a:pPr lvl="1" marL="457200" indent="-228600" defTabSz="457200">
              <a:lnSpc>
                <a:spcPts val="5300"/>
              </a:lnSpc>
              <a:spcBef>
                <a:spcPts val="1200"/>
              </a:spcBef>
              <a:buSzPct val="100000"/>
              <a:buChar char="•"/>
              <a:defRPr sz="3200">
                <a:latin typeface="Times"/>
                <a:ea typeface="Times"/>
                <a:cs typeface="Times"/>
                <a:sym typeface="Times"/>
              </a:defRPr>
            </a:pPr>
            <a:r>
              <a:t>Consists of 2 networks: </a:t>
            </a:r>
          </a:p>
          <a:p>
            <a:pPr lvl="2" marL="685800" indent="-228600" defTabSz="457200">
              <a:lnSpc>
                <a:spcPts val="5300"/>
              </a:lnSpc>
              <a:spcBef>
                <a:spcPts val="1200"/>
              </a:spcBef>
              <a:buSzPct val="100000"/>
              <a:buChar char="-"/>
              <a:defRPr sz="3200">
                <a:latin typeface="Times"/>
                <a:ea typeface="Times"/>
                <a:cs typeface="Times"/>
                <a:sym typeface="Times"/>
              </a:defRPr>
            </a:pPr>
            <a:r>
              <a:rPr u="sng"/>
              <a:t>Generator </a:t>
            </a:r>
            <a:r>
              <a:rPr b="1" i="1" u="sng"/>
              <a:t>G</a:t>
            </a:r>
            <a:r>
              <a:rPr u="sng"/>
              <a:t>:</a:t>
            </a:r>
            <a:r>
              <a:t> tries to samples from an input noise vector</a:t>
            </a:r>
          </a:p>
          <a:p>
            <a:pPr lvl="2" marL="685800" indent="-228600" defTabSz="457200">
              <a:lnSpc>
                <a:spcPts val="5300"/>
              </a:lnSpc>
              <a:spcBef>
                <a:spcPts val="1200"/>
              </a:spcBef>
              <a:buSzPct val="100000"/>
              <a:buChar char="-"/>
              <a:defRPr sz="3200">
                <a:latin typeface="Times"/>
                <a:ea typeface="Times"/>
                <a:cs typeface="Times"/>
                <a:sym typeface="Times"/>
              </a:defRPr>
            </a:pPr>
            <a:r>
              <a:rPr u="sng"/>
              <a:t>Discriminator </a:t>
            </a:r>
            <a:r>
              <a:rPr b="1" i="1" u="sng"/>
              <a:t>D</a:t>
            </a:r>
            <a:r>
              <a:rPr u="sng"/>
              <a:t>:</a:t>
            </a:r>
            <a:r>
              <a:t> tries to distinguish between samples (fakes) from generator and samples from real data distribution</a:t>
            </a:r>
            <a:endParaRPr b="1" i="1"/>
          </a:p>
          <a:p>
            <a:pPr lvl="1" marL="457200" indent="-228600" defTabSz="457200">
              <a:lnSpc>
                <a:spcPts val="5300"/>
              </a:lnSpc>
              <a:spcBef>
                <a:spcPts val="1200"/>
              </a:spcBef>
              <a:buSzPct val="100000"/>
              <a:buChar char="•"/>
              <a:defRPr sz="3200">
                <a:latin typeface="Times"/>
                <a:ea typeface="Times"/>
                <a:cs typeface="Times"/>
                <a:sym typeface="Times"/>
              </a:defRPr>
            </a:pPr>
            <a:r>
              <a:t>Combined network is adversarially trained</a:t>
            </a:r>
          </a:p>
        </p:txBody>
      </p:sp>
      <p:sp>
        <p:nvSpPr>
          <p:cNvPr id="208" name="Slide Number"/>
          <p:cNvSpPr/>
          <p:nvPr>
            <p:ph type="sldNum" sz="quarter" idx="2"/>
          </p:nvPr>
        </p:nvSpPr>
        <p:spPr>
          <a:xfrm>
            <a:off x="12673974"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Screen Shot 2018-05-29 at 2.36.12 PM.png" descr="Screen Shot 2018-05-29 at 2.36.12 PM.png"/>
          <p:cNvPicPr>
            <a:picLocks noChangeAspect="1"/>
          </p:cNvPicPr>
          <p:nvPr/>
        </p:nvPicPr>
        <p:blipFill>
          <a:blip r:embed="rId3">
            <a:extLst/>
          </a:blip>
          <a:stretch>
            <a:fillRect/>
          </a:stretch>
        </p:blipFill>
        <p:spPr>
          <a:xfrm>
            <a:off x="10066866" y="1850501"/>
            <a:ext cx="1227392" cy="1417684"/>
          </a:xfrm>
          <a:prstGeom prst="rect">
            <a:avLst/>
          </a:prstGeom>
          <a:ln w="12700">
            <a:miter lim="400000"/>
          </a:ln>
        </p:spPr>
      </p:pic>
      <p:pic>
        <p:nvPicPr>
          <p:cNvPr id="210" name="Screen Shot 2018-05-29 at 2.36.23 PM.png" descr="Screen Shot 2018-05-29 at 2.36.23 PM.png"/>
          <p:cNvPicPr>
            <a:picLocks noChangeAspect="1"/>
          </p:cNvPicPr>
          <p:nvPr/>
        </p:nvPicPr>
        <p:blipFill>
          <a:blip r:embed="rId4">
            <a:extLst/>
          </a:blip>
          <a:stretch>
            <a:fillRect/>
          </a:stretch>
        </p:blipFill>
        <p:spPr>
          <a:xfrm>
            <a:off x="11333206" y="1837801"/>
            <a:ext cx="1211738" cy="1417684"/>
          </a:xfrm>
          <a:prstGeom prst="rect">
            <a:avLst/>
          </a:prstGeom>
          <a:ln w="12700">
            <a:miter lim="400000"/>
          </a:ln>
        </p:spPr>
      </p:pic>
      <p:sp>
        <p:nvSpPr>
          <p:cNvPr id="211" name="Ground Truth"/>
          <p:cNvSpPr/>
          <p:nvPr/>
        </p:nvSpPr>
        <p:spPr>
          <a:xfrm>
            <a:off x="10252762" y="1551963"/>
            <a:ext cx="855600"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lvl1pPr>
          </a:lstStyle>
          <a:p>
            <a:pPr/>
            <a:r>
              <a:t>Ground Truth</a:t>
            </a:r>
          </a:p>
        </p:txBody>
      </p:sp>
      <p:sp>
        <p:nvSpPr>
          <p:cNvPr id="212" name="Generated from GAN"/>
          <p:cNvSpPr/>
          <p:nvPr/>
        </p:nvSpPr>
        <p:spPr>
          <a:xfrm>
            <a:off x="11265652" y="1551963"/>
            <a:ext cx="1318896"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
            </a:lvl1pPr>
          </a:lstStyle>
          <a:p>
            <a:pPr/>
            <a:r>
              <a:t>Generated from GAN</a:t>
            </a:r>
          </a:p>
        </p:txBody>
      </p:sp>
      <p:sp>
        <p:nvSpPr>
          <p:cNvPr id="213" name="Footer Placeholder 5"/>
          <p:cNvSpPr/>
          <p:nvPr/>
        </p:nvSpPr>
        <p:spPr>
          <a:xfrm>
            <a:off x="-887192" y="9975966"/>
            <a:ext cx="11426384" cy="2692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r" defTabSz="914400">
              <a:defRPr sz="1200">
                <a:latin typeface="Helvetica"/>
                <a:ea typeface="Helvetica"/>
                <a:cs typeface="Helvetica"/>
                <a:sym typeface="Helvetica"/>
              </a:defRPr>
            </a:pPr>
            <a:r>
              <a:t>Figure: Overview of the GAN architecture. Reference: </a:t>
            </a:r>
            <a:r>
              <a:rPr u="sng">
                <a:hlinkClick r:id="rId5" invalidUrl="" action="" tgtFrame="" tooltip="" history="1" highlightClick="0" endSnd="0"/>
              </a:rPr>
              <a:t>Deep Learning for Computer Vision Barcelona Summer Seminar 2016</a:t>
            </a:r>
          </a:p>
        </p:txBody>
      </p:sp>
      <p:pic>
        <p:nvPicPr>
          <p:cNvPr id="214" name="gan_overview.png" descr="gan_overview.png"/>
          <p:cNvPicPr>
            <a:picLocks noChangeAspect="1"/>
          </p:cNvPicPr>
          <p:nvPr/>
        </p:nvPicPr>
        <p:blipFill>
          <a:blip r:embed="rId6">
            <a:extLst/>
          </a:blip>
          <a:stretch>
            <a:fillRect/>
          </a:stretch>
        </p:blipFill>
        <p:spPr>
          <a:xfrm>
            <a:off x="1490133" y="5777851"/>
            <a:ext cx="10129752" cy="4223989"/>
          </a:xfrm>
          <a:prstGeom prst="rect">
            <a:avLst/>
          </a:prstGeom>
          <a:ln w="12700">
            <a:miter lim="400000"/>
          </a:ln>
        </p:spPr>
      </p:pic>
      <p:sp>
        <p:nvSpPr>
          <p:cNvPr id="215" name="Topic 2: Depth Estimation in RGB Images"/>
          <p:cNvSpPr/>
          <p:nvPr/>
        </p:nvSpPr>
        <p:spPr>
          <a:xfrm>
            <a:off x="640215" y="10298824"/>
            <a:ext cx="11829588" cy="392511"/>
          </a:xfrm>
          <a:prstGeom prst="rect">
            <a:avLst/>
          </a:prstGeom>
          <a:blipFill>
            <a:blip r:embed="rId7"/>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Depth Prediction using Deep Neural Networks"/>
          <p:cNvSpPr/>
          <p:nvPr>
            <p:ph type="title"/>
          </p:nvPr>
        </p:nvSpPr>
        <p:spPr>
          <a:xfrm>
            <a:off x="639588" y="21024"/>
            <a:ext cx="11708420" cy="1629016"/>
          </a:xfrm>
          <a:prstGeom prst="rect">
            <a:avLst/>
          </a:prstGeom>
        </p:spPr>
        <p:txBody>
          <a:bodyPr/>
          <a:lstStyle>
            <a:lvl1pPr defTabSz="640080">
              <a:tabLst>
                <a:tab pos="635000" algn="l"/>
                <a:tab pos="1270000" algn="l"/>
                <a:tab pos="1917700" algn="l"/>
                <a:tab pos="2552700" algn="l"/>
                <a:tab pos="3200400" algn="l"/>
                <a:tab pos="3835400" algn="l"/>
                <a:tab pos="4470400" algn="l"/>
                <a:tab pos="5118100" algn="l"/>
                <a:tab pos="5753100" algn="l"/>
                <a:tab pos="6400800" algn="l"/>
                <a:tab pos="7035800" algn="l"/>
                <a:tab pos="7670800" algn="l"/>
                <a:tab pos="8318500" algn="l"/>
                <a:tab pos="8953500" algn="l"/>
                <a:tab pos="9601200" algn="l"/>
                <a:tab pos="10236200" algn="l"/>
                <a:tab pos="10871200" algn="l"/>
                <a:tab pos="11518900" algn="l"/>
                <a:tab pos="12153900" algn="l"/>
              </a:tabLst>
              <a:defRPr sz="5488">
                <a:latin typeface="+mn-lt"/>
                <a:ea typeface="+mn-ea"/>
                <a:cs typeface="+mn-cs"/>
                <a:sym typeface="Helvetica Light"/>
              </a:defRPr>
            </a:lvl1pPr>
          </a:lstStyle>
          <a:p>
            <a:pPr/>
            <a:r>
              <a:t>Depth Prediction using Deep Neural Networks</a:t>
            </a:r>
          </a:p>
        </p:txBody>
      </p:sp>
      <p:sp>
        <p:nvSpPr>
          <p:cNvPr id="220" name="Conditional Generative Adversarial Network (cGAN*):…"/>
          <p:cNvSpPr/>
          <p:nvPr>
            <p:ph type="body" idx="1"/>
          </p:nvPr>
        </p:nvSpPr>
        <p:spPr>
          <a:xfrm>
            <a:off x="652289" y="2829031"/>
            <a:ext cx="11700222" cy="6921778"/>
          </a:xfrm>
          <a:prstGeom prst="rect">
            <a:avLst/>
          </a:prstGeom>
        </p:spPr>
        <p:txBody>
          <a:bodyPr/>
          <a:lstStyle/>
          <a:p>
            <a:pPr marL="0" indent="0" defTabSz="506015">
              <a:lnSpc>
                <a:spcPts val="5500"/>
              </a:lnSpc>
              <a:spcBef>
                <a:spcPts val="1300"/>
              </a:spcBef>
              <a:defRPr b="1" sz="3200">
                <a:latin typeface="Times"/>
                <a:ea typeface="Times"/>
                <a:cs typeface="Times"/>
                <a:sym typeface="Times"/>
              </a:defRPr>
            </a:pPr>
            <a:r>
              <a:t>Conditional Generative Adversarial Network (cGAN</a:t>
            </a:r>
            <a:r>
              <a:rPr baseline="31999"/>
              <a:t>*</a:t>
            </a:r>
            <a:r>
              <a:t>):</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Depth prediction as an image-to-image translation problem using cGAN, where the goal is to translate an RGB image (source domain) to a depth image (target domain)</a:t>
            </a:r>
          </a:p>
        </p:txBody>
      </p:sp>
      <p:sp>
        <p:nvSpPr>
          <p:cNvPr id="221" name="*P. Isola, J. Zhu, T. Zhou, A. Efros, Image-to-Image Translation with Conditional Adversarial Networks, (CVPR), 2017"/>
          <p:cNvSpPr/>
          <p:nvPr/>
        </p:nvSpPr>
        <p:spPr>
          <a:xfrm>
            <a:off x="1866496" y="9859716"/>
            <a:ext cx="9271808" cy="330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atin typeface="Helvetica"/>
                <a:ea typeface="Helvetica"/>
                <a:cs typeface="Helvetica"/>
                <a:sym typeface="Helvetica"/>
              </a:defRPr>
            </a:lvl1pPr>
          </a:lstStyle>
          <a:p>
            <a:pPr/>
            <a:r>
              <a:t>*P. Isola, J. Zhu, T. Zhou, A. Efros, Image-to-Image Translation with Conditional Adversarial Networks, (CVPR), 2017</a:t>
            </a:r>
          </a:p>
        </p:txBody>
      </p:sp>
      <p:sp>
        <p:nvSpPr>
          <p:cNvPr id="222" name="Generator Network"/>
          <p:cNvSpPr/>
          <p:nvPr/>
        </p:nvSpPr>
        <p:spPr>
          <a:xfrm>
            <a:off x="3771900" y="6451600"/>
            <a:ext cx="1270000" cy="12700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200">
                <a:solidFill>
                  <a:srgbClr val="FFFFFF"/>
                </a:solidFill>
              </a:defRPr>
            </a:lvl1pPr>
          </a:lstStyle>
          <a:p>
            <a:pPr/>
            <a:r>
              <a:t>Generator Network</a:t>
            </a:r>
          </a:p>
        </p:txBody>
      </p:sp>
      <p:sp>
        <p:nvSpPr>
          <p:cNvPr id="223" name="Discriminator Network"/>
          <p:cNvSpPr/>
          <p:nvPr/>
        </p:nvSpPr>
        <p:spPr>
          <a:xfrm>
            <a:off x="8955037" y="6426200"/>
            <a:ext cx="1270001" cy="1270000"/>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200">
                <a:solidFill>
                  <a:srgbClr val="FFFFFF"/>
                </a:solidFill>
              </a:defRPr>
            </a:lvl1pPr>
          </a:lstStyle>
          <a:p>
            <a:pPr/>
            <a:r>
              <a:t>Discriminator Network</a:t>
            </a:r>
          </a:p>
        </p:txBody>
      </p:sp>
      <p:sp>
        <p:nvSpPr>
          <p:cNvPr id="224" name="Input"/>
          <p:cNvSpPr/>
          <p:nvPr/>
        </p:nvSpPr>
        <p:spPr>
          <a:xfrm>
            <a:off x="7499350" y="6841777"/>
            <a:ext cx="916385" cy="438846"/>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200"/>
            </a:lvl1pPr>
          </a:lstStyle>
          <a:p>
            <a:pPr/>
            <a:r>
              <a:t>Input</a:t>
            </a:r>
          </a:p>
        </p:txBody>
      </p:sp>
      <p:pic>
        <p:nvPicPr>
          <p:cNvPr id="225" name="title_img.png" descr="title_img.png"/>
          <p:cNvPicPr>
            <a:picLocks noChangeAspect="1"/>
          </p:cNvPicPr>
          <p:nvPr/>
        </p:nvPicPr>
        <p:blipFill>
          <a:blip r:embed="rId4">
            <a:extLst/>
          </a:blip>
          <a:stretch>
            <a:fillRect/>
          </a:stretch>
        </p:blipFill>
        <p:spPr>
          <a:xfrm>
            <a:off x="1885860" y="5990666"/>
            <a:ext cx="1023423" cy="767568"/>
          </a:xfrm>
          <a:prstGeom prst="rect">
            <a:avLst/>
          </a:prstGeom>
          <a:ln w="12700">
            <a:miter lim="400000"/>
          </a:ln>
        </p:spPr>
      </p:pic>
      <p:pic>
        <p:nvPicPr>
          <p:cNvPr id="226" name="title_depth.png" descr="title_depth.png"/>
          <p:cNvPicPr>
            <a:picLocks noChangeAspect="1"/>
          </p:cNvPicPr>
          <p:nvPr/>
        </p:nvPicPr>
        <p:blipFill>
          <a:blip r:embed="rId5">
            <a:extLst/>
          </a:blip>
          <a:stretch>
            <a:fillRect/>
          </a:stretch>
        </p:blipFill>
        <p:spPr>
          <a:xfrm>
            <a:off x="5543013" y="7163760"/>
            <a:ext cx="1023423" cy="767567"/>
          </a:xfrm>
          <a:prstGeom prst="rect">
            <a:avLst/>
          </a:prstGeom>
          <a:ln w="12700">
            <a:miter lim="400000"/>
          </a:ln>
        </p:spPr>
      </p:pic>
      <p:sp>
        <p:nvSpPr>
          <p:cNvPr id="227" name="Noise"/>
          <p:cNvSpPr/>
          <p:nvPr/>
        </p:nvSpPr>
        <p:spPr>
          <a:xfrm>
            <a:off x="2152650" y="7296677"/>
            <a:ext cx="743843" cy="43884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50800" tIns="50800" rIns="50800" bIns="50800" anchor="ctr"/>
          <a:lstStyle>
            <a:lvl1pPr>
              <a:defRPr sz="1200"/>
            </a:lvl1pPr>
          </a:lstStyle>
          <a:p>
            <a:pPr/>
            <a:r>
              <a:t>Noise</a:t>
            </a:r>
          </a:p>
        </p:txBody>
      </p:sp>
      <p:sp>
        <p:nvSpPr>
          <p:cNvPr id="228" name="Line"/>
          <p:cNvSpPr/>
          <p:nvPr/>
        </p:nvSpPr>
        <p:spPr>
          <a:xfrm flipV="1">
            <a:off x="3264346" y="6655760"/>
            <a:ext cx="1" cy="876003"/>
          </a:xfrm>
          <a:prstGeom prst="line">
            <a:avLst/>
          </a:prstGeom>
          <a:ln w="25400">
            <a:solidFill>
              <a:srgbClr val="000000"/>
            </a:solidFill>
            <a:miter lim="400000"/>
          </a:ln>
        </p:spPr>
        <p:txBody>
          <a:bodyPr lIns="50800" tIns="50800" rIns="50800" bIns="50800" anchor="ctr"/>
          <a:lstStyle/>
          <a:p>
            <a:pPr>
              <a:defRPr sz="2600"/>
            </a:pPr>
          </a:p>
        </p:txBody>
      </p:sp>
      <p:sp>
        <p:nvSpPr>
          <p:cNvPr id="229" name="Line"/>
          <p:cNvSpPr/>
          <p:nvPr/>
        </p:nvSpPr>
        <p:spPr>
          <a:xfrm>
            <a:off x="3261976" y="7069894"/>
            <a:ext cx="536398" cy="1"/>
          </a:xfrm>
          <a:prstGeom prst="line">
            <a:avLst/>
          </a:prstGeom>
          <a:ln w="25400">
            <a:solidFill>
              <a:srgbClr val="000000"/>
            </a:solidFill>
            <a:miter lim="400000"/>
            <a:tailEnd type="triangle"/>
          </a:ln>
        </p:spPr>
        <p:txBody>
          <a:bodyPr lIns="50800" tIns="50800" rIns="50800" bIns="50800" anchor="ctr"/>
          <a:lstStyle/>
          <a:p>
            <a:pPr>
              <a:defRPr sz="2600"/>
            </a:pPr>
          </a:p>
        </p:txBody>
      </p:sp>
      <p:sp>
        <p:nvSpPr>
          <p:cNvPr id="230" name="Line"/>
          <p:cNvSpPr/>
          <p:nvPr/>
        </p:nvSpPr>
        <p:spPr>
          <a:xfrm>
            <a:off x="2918999" y="6677899"/>
            <a:ext cx="338626" cy="1"/>
          </a:xfrm>
          <a:prstGeom prst="line">
            <a:avLst/>
          </a:prstGeom>
          <a:ln w="25400">
            <a:solidFill>
              <a:srgbClr val="000000"/>
            </a:solidFill>
            <a:miter lim="400000"/>
          </a:ln>
        </p:spPr>
        <p:txBody>
          <a:bodyPr lIns="50800" tIns="50800" rIns="50800" bIns="50800" anchor="ctr"/>
          <a:lstStyle/>
          <a:p>
            <a:pPr>
              <a:defRPr sz="2600"/>
            </a:pPr>
          </a:p>
        </p:txBody>
      </p:sp>
      <p:sp>
        <p:nvSpPr>
          <p:cNvPr id="231" name="Line"/>
          <p:cNvSpPr/>
          <p:nvPr/>
        </p:nvSpPr>
        <p:spPr>
          <a:xfrm>
            <a:off x="2918999" y="7516099"/>
            <a:ext cx="338626" cy="1"/>
          </a:xfrm>
          <a:prstGeom prst="line">
            <a:avLst/>
          </a:prstGeom>
          <a:ln w="25400">
            <a:solidFill>
              <a:srgbClr val="000000"/>
            </a:solidFill>
            <a:miter lim="400000"/>
          </a:ln>
        </p:spPr>
        <p:txBody>
          <a:bodyPr lIns="50800" tIns="50800" rIns="50800" bIns="50800" anchor="ctr"/>
          <a:lstStyle/>
          <a:p>
            <a:pPr>
              <a:defRPr sz="2600"/>
            </a:pPr>
          </a:p>
        </p:txBody>
      </p:sp>
      <p:pic>
        <p:nvPicPr>
          <p:cNvPr id="232" name="title_img.png" descr="title_img.png"/>
          <p:cNvPicPr>
            <a:picLocks noChangeAspect="1"/>
          </p:cNvPicPr>
          <p:nvPr/>
        </p:nvPicPr>
        <p:blipFill>
          <a:blip r:embed="rId4">
            <a:extLst/>
          </a:blip>
          <a:stretch>
            <a:fillRect/>
          </a:stretch>
        </p:blipFill>
        <p:spPr>
          <a:xfrm>
            <a:off x="5543014" y="6104966"/>
            <a:ext cx="1023423" cy="767568"/>
          </a:xfrm>
          <a:prstGeom prst="rect">
            <a:avLst/>
          </a:prstGeom>
          <a:ln w="12700">
            <a:miter lim="400000"/>
          </a:ln>
        </p:spPr>
      </p:pic>
      <p:sp>
        <p:nvSpPr>
          <p:cNvPr id="233" name="Line"/>
          <p:cNvSpPr/>
          <p:nvPr/>
        </p:nvSpPr>
        <p:spPr>
          <a:xfrm flipV="1">
            <a:off x="6947346" y="6608198"/>
            <a:ext cx="1" cy="876003"/>
          </a:xfrm>
          <a:prstGeom prst="line">
            <a:avLst/>
          </a:prstGeom>
          <a:ln w="25400">
            <a:solidFill>
              <a:srgbClr val="000000"/>
            </a:solidFill>
            <a:miter lim="400000"/>
          </a:ln>
        </p:spPr>
        <p:txBody>
          <a:bodyPr lIns="50800" tIns="50800" rIns="50800" bIns="50800" anchor="ctr"/>
          <a:lstStyle/>
          <a:p>
            <a:pPr>
              <a:defRPr sz="2600"/>
            </a:pPr>
          </a:p>
        </p:txBody>
      </p:sp>
      <p:sp>
        <p:nvSpPr>
          <p:cNvPr id="234" name="Line"/>
          <p:cNvSpPr/>
          <p:nvPr/>
        </p:nvSpPr>
        <p:spPr>
          <a:xfrm>
            <a:off x="6944976" y="7022331"/>
            <a:ext cx="536398" cy="1"/>
          </a:xfrm>
          <a:prstGeom prst="line">
            <a:avLst/>
          </a:prstGeom>
          <a:ln w="25400">
            <a:solidFill>
              <a:srgbClr val="000000"/>
            </a:solidFill>
            <a:miter lim="400000"/>
            <a:tailEnd type="triangle"/>
          </a:ln>
        </p:spPr>
        <p:txBody>
          <a:bodyPr lIns="50800" tIns="50800" rIns="50800" bIns="50800" anchor="ctr"/>
          <a:lstStyle/>
          <a:p>
            <a:pPr>
              <a:defRPr sz="2600"/>
            </a:pPr>
          </a:p>
        </p:txBody>
      </p:sp>
      <p:sp>
        <p:nvSpPr>
          <p:cNvPr id="235" name="Line"/>
          <p:cNvSpPr/>
          <p:nvPr/>
        </p:nvSpPr>
        <p:spPr>
          <a:xfrm>
            <a:off x="6601999" y="6630337"/>
            <a:ext cx="338626" cy="1"/>
          </a:xfrm>
          <a:prstGeom prst="line">
            <a:avLst/>
          </a:prstGeom>
          <a:ln w="25400">
            <a:solidFill>
              <a:srgbClr val="000000"/>
            </a:solidFill>
            <a:miter lim="400000"/>
          </a:ln>
        </p:spPr>
        <p:txBody>
          <a:bodyPr lIns="50800" tIns="50800" rIns="50800" bIns="50800" anchor="ctr"/>
          <a:lstStyle/>
          <a:p>
            <a:pPr>
              <a:defRPr sz="2600"/>
            </a:pPr>
          </a:p>
        </p:txBody>
      </p:sp>
      <p:sp>
        <p:nvSpPr>
          <p:cNvPr id="236" name="Line"/>
          <p:cNvSpPr/>
          <p:nvPr/>
        </p:nvSpPr>
        <p:spPr>
          <a:xfrm>
            <a:off x="6601999" y="7468537"/>
            <a:ext cx="338626" cy="1"/>
          </a:xfrm>
          <a:prstGeom prst="line">
            <a:avLst/>
          </a:prstGeom>
          <a:ln w="25400">
            <a:solidFill>
              <a:srgbClr val="000000"/>
            </a:solidFill>
            <a:miter lim="400000"/>
          </a:ln>
        </p:spPr>
        <p:txBody>
          <a:bodyPr lIns="50800" tIns="50800" rIns="50800" bIns="50800" anchor="ctr"/>
          <a:lstStyle/>
          <a:p>
            <a:pPr>
              <a:defRPr sz="2600"/>
            </a:pPr>
          </a:p>
        </p:txBody>
      </p:sp>
      <p:sp>
        <p:nvSpPr>
          <p:cNvPr id="237" name="Line"/>
          <p:cNvSpPr/>
          <p:nvPr/>
        </p:nvSpPr>
        <p:spPr>
          <a:xfrm>
            <a:off x="5039976" y="7468537"/>
            <a:ext cx="536398" cy="1"/>
          </a:xfrm>
          <a:prstGeom prst="line">
            <a:avLst/>
          </a:prstGeom>
          <a:ln w="25400">
            <a:solidFill>
              <a:srgbClr val="000000"/>
            </a:solidFill>
            <a:miter lim="400000"/>
            <a:tailEnd type="triangle"/>
          </a:ln>
        </p:spPr>
        <p:txBody>
          <a:bodyPr lIns="50800" tIns="50800" rIns="50800" bIns="50800" anchor="ctr"/>
          <a:lstStyle/>
          <a:p>
            <a:pPr>
              <a:defRPr sz="2600"/>
            </a:pPr>
          </a:p>
        </p:txBody>
      </p:sp>
      <p:sp>
        <p:nvSpPr>
          <p:cNvPr id="238" name="Line"/>
          <p:cNvSpPr/>
          <p:nvPr/>
        </p:nvSpPr>
        <p:spPr>
          <a:xfrm>
            <a:off x="8432619" y="7069894"/>
            <a:ext cx="536399" cy="1"/>
          </a:xfrm>
          <a:prstGeom prst="line">
            <a:avLst/>
          </a:prstGeom>
          <a:ln w="25400">
            <a:solidFill>
              <a:srgbClr val="000000"/>
            </a:solidFill>
            <a:miter lim="400000"/>
            <a:tailEnd type="triangle"/>
          </a:ln>
        </p:spPr>
        <p:txBody>
          <a:bodyPr lIns="50800" tIns="50800" rIns="50800" bIns="50800" anchor="ctr"/>
          <a:lstStyle/>
          <a:p>
            <a:pPr>
              <a:defRPr sz="2600"/>
            </a:pPr>
          </a:p>
        </p:txBody>
      </p:sp>
      <p:sp>
        <p:nvSpPr>
          <p:cNvPr id="239" name="Generated depth"/>
          <p:cNvSpPr/>
          <p:nvPr/>
        </p:nvSpPr>
        <p:spPr>
          <a:xfrm>
            <a:off x="5413124" y="8051899"/>
            <a:ext cx="1420649" cy="293970"/>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Generated depth</a:t>
            </a:r>
          </a:p>
        </p:txBody>
      </p:sp>
      <p:sp>
        <p:nvSpPr>
          <p:cNvPr id="240" name="Real or Fake"/>
          <p:cNvSpPr/>
          <p:nvPr/>
        </p:nvSpPr>
        <p:spPr>
          <a:xfrm>
            <a:off x="10751641" y="6882571"/>
            <a:ext cx="1420649" cy="2939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Real or Fake</a:t>
            </a:r>
          </a:p>
        </p:txBody>
      </p:sp>
      <p:sp>
        <p:nvSpPr>
          <p:cNvPr id="241" name="Line"/>
          <p:cNvSpPr/>
          <p:nvPr/>
        </p:nvSpPr>
        <p:spPr>
          <a:xfrm>
            <a:off x="10236019" y="7029555"/>
            <a:ext cx="536399" cy="1"/>
          </a:xfrm>
          <a:prstGeom prst="line">
            <a:avLst/>
          </a:prstGeom>
          <a:ln w="25400">
            <a:solidFill>
              <a:srgbClr val="000000"/>
            </a:solidFill>
            <a:miter lim="400000"/>
            <a:tailEnd type="triangle"/>
          </a:ln>
        </p:spPr>
        <p:txBody>
          <a:bodyPr lIns="50800" tIns="50800" rIns="50800" bIns="50800" anchor="ctr"/>
          <a:lstStyle/>
          <a:p>
            <a:pPr>
              <a:defRPr sz="2600"/>
            </a:pPr>
          </a:p>
        </p:txBody>
      </p:sp>
      <p:sp>
        <p:nvSpPr>
          <p:cNvPr id="242" name="- ve"/>
          <p:cNvSpPr/>
          <p:nvPr/>
        </p:nvSpPr>
        <p:spPr>
          <a:xfrm>
            <a:off x="6943145" y="7407577"/>
            <a:ext cx="540060" cy="464245"/>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100">
                <a:solidFill>
                  <a:srgbClr val="FFFFFF"/>
                </a:solidFill>
              </a:defRPr>
            </a:lvl1pPr>
          </a:lstStyle>
          <a:p>
            <a:pPr/>
            <a:r>
              <a:t>- ve</a:t>
            </a:r>
          </a:p>
        </p:txBody>
      </p:sp>
      <p:sp>
        <p:nvSpPr>
          <p:cNvPr id="243" name="Line"/>
          <p:cNvSpPr/>
          <p:nvPr/>
        </p:nvSpPr>
        <p:spPr>
          <a:xfrm>
            <a:off x="7947831" y="6398214"/>
            <a:ext cx="1" cy="464246"/>
          </a:xfrm>
          <a:prstGeom prst="line">
            <a:avLst/>
          </a:prstGeom>
          <a:ln w="25400">
            <a:solidFill>
              <a:srgbClr val="000000"/>
            </a:solidFill>
            <a:miter lim="400000"/>
            <a:tailEnd type="triangle"/>
          </a:ln>
        </p:spPr>
        <p:txBody>
          <a:bodyPr lIns="50800" tIns="50800" rIns="50800" bIns="50800" anchor="ctr"/>
          <a:lstStyle/>
          <a:p>
            <a:pPr>
              <a:defRPr sz="2600"/>
            </a:pPr>
          </a:p>
        </p:txBody>
      </p:sp>
      <p:sp>
        <p:nvSpPr>
          <p:cNvPr id="244" name="Line"/>
          <p:cNvSpPr/>
          <p:nvPr/>
        </p:nvSpPr>
        <p:spPr>
          <a:xfrm>
            <a:off x="7495903" y="6128220"/>
            <a:ext cx="1" cy="268588"/>
          </a:xfrm>
          <a:prstGeom prst="line">
            <a:avLst/>
          </a:prstGeom>
          <a:ln w="25400">
            <a:solidFill>
              <a:srgbClr val="000000"/>
            </a:solidFill>
            <a:miter lim="400000"/>
          </a:ln>
        </p:spPr>
        <p:txBody>
          <a:bodyPr lIns="50800" tIns="50800" rIns="50800" bIns="50800" anchor="ctr"/>
          <a:lstStyle/>
          <a:p>
            <a:pPr>
              <a:defRPr sz="2600"/>
            </a:pPr>
          </a:p>
        </p:txBody>
      </p:sp>
      <p:sp>
        <p:nvSpPr>
          <p:cNvPr id="245" name="Line"/>
          <p:cNvSpPr/>
          <p:nvPr/>
        </p:nvSpPr>
        <p:spPr>
          <a:xfrm>
            <a:off x="8384903" y="6128220"/>
            <a:ext cx="1" cy="268588"/>
          </a:xfrm>
          <a:prstGeom prst="line">
            <a:avLst/>
          </a:prstGeom>
          <a:ln w="25400">
            <a:solidFill>
              <a:srgbClr val="000000"/>
            </a:solidFill>
            <a:miter lim="400000"/>
          </a:ln>
        </p:spPr>
        <p:txBody>
          <a:bodyPr lIns="50800" tIns="50800" rIns="50800" bIns="50800" anchor="ctr"/>
          <a:lstStyle/>
          <a:p>
            <a:pPr>
              <a:defRPr sz="2600"/>
            </a:pPr>
          </a:p>
        </p:txBody>
      </p:sp>
      <p:sp>
        <p:nvSpPr>
          <p:cNvPr id="246" name="Line"/>
          <p:cNvSpPr/>
          <p:nvPr/>
        </p:nvSpPr>
        <p:spPr>
          <a:xfrm>
            <a:off x="7495630" y="6382334"/>
            <a:ext cx="904402" cy="1"/>
          </a:xfrm>
          <a:prstGeom prst="line">
            <a:avLst/>
          </a:prstGeom>
          <a:ln w="25400">
            <a:solidFill>
              <a:srgbClr val="000000"/>
            </a:solidFill>
            <a:miter lim="400000"/>
          </a:ln>
        </p:spPr>
        <p:txBody>
          <a:bodyPr lIns="50800" tIns="50800" rIns="50800" bIns="50800" anchor="ctr"/>
          <a:lstStyle/>
          <a:p>
            <a:pPr>
              <a:defRPr sz="2600"/>
            </a:pPr>
          </a:p>
        </p:txBody>
      </p:sp>
      <p:sp>
        <p:nvSpPr>
          <p:cNvPr id="247" name="+ ve"/>
          <p:cNvSpPr/>
          <p:nvPr/>
        </p:nvSpPr>
        <p:spPr>
          <a:xfrm>
            <a:off x="8318319" y="6256627"/>
            <a:ext cx="540059" cy="464245"/>
          </a:xfrm>
          <a:prstGeom prst="ellipse">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100">
                <a:solidFill>
                  <a:srgbClr val="FFFFFF"/>
                </a:solidFill>
              </a:defRPr>
            </a:lvl1pPr>
          </a:lstStyle>
          <a:p>
            <a:pPr/>
            <a:r>
              <a:t>+ ve</a:t>
            </a:r>
          </a:p>
        </p:txBody>
      </p:sp>
      <p:sp>
        <p:nvSpPr>
          <p:cNvPr id="248" name="Ground truth depth"/>
          <p:cNvSpPr/>
          <p:nvPr/>
        </p:nvSpPr>
        <p:spPr>
          <a:xfrm>
            <a:off x="7167385" y="5651250"/>
            <a:ext cx="1023423" cy="459323"/>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Ground truth depth</a:t>
            </a:r>
          </a:p>
        </p:txBody>
      </p:sp>
      <p:sp>
        <p:nvSpPr>
          <p:cNvPr id="249" name="Corresponding RGB"/>
          <p:cNvSpPr/>
          <p:nvPr/>
        </p:nvSpPr>
        <p:spPr>
          <a:xfrm>
            <a:off x="8170685" y="5638550"/>
            <a:ext cx="1270001" cy="459323"/>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Corresponding RGB</a:t>
            </a:r>
          </a:p>
        </p:txBody>
      </p:sp>
      <p:sp>
        <p:nvSpPr>
          <p:cNvPr id="250" name="RGB"/>
          <p:cNvSpPr/>
          <p:nvPr/>
        </p:nvSpPr>
        <p:spPr>
          <a:xfrm>
            <a:off x="2110397" y="6837247"/>
            <a:ext cx="1420650" cy="2939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RGB</a:t>
            </a:r>
          </a:p>
        </p:txBody>
      </p:sp>
      <p:sp>
        <p:nvSpPr>
          <p:cNvPr id="251" name="RGB"/>
          <p:cNvSpPr/>
          <p:nvPr/>
        </p:nvSpPr>
        <p:spPr>
          <a:xfrm>
            <a:off x="5744967" y="6899215"/>
            <a:ext cx="1420650" cy="2939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RGB</a:t>
            </a:r>
          </a:p>
        </p:txBody>
      </p:sp>
      <p:sp>
        <p:nvSpPr>
          <p:cNvPr id="252" name="Figure: GAN architecture for depth prediction"/>
          <p:cNvSpPr/>
          <p:nvPr/>
        </p:nvSpPr>
        <p:spPr>
          <a:xfrm>
            <a:off x="3979728" y="8374783"/>
            <a:ext cx="4951129" cy="3955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800"/>
            </a:lvl1pPr>
          </a:lstStyle>
          <a:p>
            <a:pPr/>
            <a:r>
              <a:t>Figure: GAN architecture for depth prediction</a:t>
            </a:r>
          </a:p>
        </p:txBody>
      </p:sp>
      <p:sp>
        <p:nvSpPr>
          <p:cNvPr id="253" name="Slide Number"/>
          <p:cNvSpPr/>
          <p:nvPr>
            <p:ph type="sldNum" sz="quarter" idx="2"/>
          </p:nvPr>
        </p:nvSpPr>
        <p:spPr>
          <a:xfrm>
            <a:off x="12657040"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4" name="Topic 2: Depth Estimation in RGB Images"/>
          <p:cNvSpPr/>
          <p:nvPr/>
        </p:nvSpPr>
        <p:spPr>
          <a:xfrm>
            <a:off x="640215" y="10298824"/>
            <a:ext cx="11829588" cy="39251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Depth Prediction using Deep Neural Networks"/>
          <p:cNvSpPr/>
          <p:nvPr>
            <p:ph type="title"/>
          </p:nvPr>
        </p:nvSpPr>
        <p:spPr>
          <a:xfrm>
            <a:off x="652288" y="8324"/>
            <a:ext cx="11708420" cy="1629016"/>
          </a:xfrm>
          <a:prstGeom prst="rect">
            <a:avLst/>
          </a:prstGeom>
        </p:spPr>
        <p:txBody>
          <a:bodyPr/>
          <a:lstStyle>
            <a:lvl1pPr defTabSz="640080">
              <a:tabLst>
                <a:tab pos="635000" algn="l"/>
                <a:tab pos="1270000" algn="l"/>
                <a:tab pos="1917700" algn="l"/>
                <a:tab pos="2552700" algn="l"/>
                <a:tab pos="3200400" algn="l"/>
                <a:tab pos="3835400" algn="l"/>
                <a:tab pos="4470400" algn="l"/>
                <a:tab pos="5118100" algn="l"/>
                <a:tab pos="5753100" algn="l"/>
                <a:tab pos="6400800" algn="l"/>
                <a:tab pos="7035800" algn="l"/>
                <a:tab pos="7670800" algn="l"/>
                <a:tab pos="8318500" algn="l"/>
                <a:tab pos="8953500" algn="l"/>
                <a:tab pos="9601200" algn="l"/>
                <a:tab pos="10236200" algn="l"/>
                <a:tab pos="10871200" algn="l"/>
                <a:tab pos="11518900" algn="l"/>
                <a:tab pos="12153900" algn="l"/>
              </a:tabLst>
              <a:defRPr sz="5488">
                <a:latin typeface="+mn-lt"/>
                <a:ea typeface="+mn-ea"/>
                <a:cs typeface="+mn-cs"/>
                <a:sym typeface="Helvetica Light"/>
              </a:defRPr>
            </a:lvl1pPr>
          </a:lstStyle>
          <a:p>
            <a:pPr/>
            <a:r>
              <a:t>Depth Prediction using Deep Neural Networks</a:t>
            </a:r>
          </a:p>
        </p:txBody>
      </p:sp>
      <p:sp>
        <p:nvSpPr>
          <p:cNvPr id="259" name="Convolutional Neural Network (CNN):…"/>
          <p:cNvSpPr/>
          <p:nvPr>
            <p:ph type="body" idx="1"/>
          </p:nvPr>
        </p:nvSpPr>
        <p:spPr>
          <a:xfrm>
            <a:off x="652289" y="2656327"/>
            <a:ext cx="11700222" cy="6921779"/>
          </a:xfrm>
          <a:prstGeom prst="rect">
            <a:avLst/>
          </a:prstGeom>
        </p:spPr>
        <p:txBody>
          <a:bodyPr/>
          <a:lstStyle/>
          <a:p>
            <a:pPr marL="0" indent="0" defTabSz="506015">
              <a:lnSpc>
                <a:spcPts val="5500"/>
              </a:lnSpc>
              <a:spcBef>
                <a:spcPts val="1300"/>
              </a:spcBef>
              <a:defRPr b="1" sz="3200">
                <a:latin typeface="Times"/>
                <a:ea typeface="Times"/>
                <a:cs typeface="Times"/>
                <a:sym typeface="Times"/>
              </a:defRPr>
            </a:pPr>
            <a:r>
              <a:t>Convolutional Neural Network (CNN):</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Followed a variation of the CNN architecture proposed by </a:t>
            </a:r>
            <a:r>
              <a:rPr i="1"/>
              <a:t>Mousavian et al.</a:t>
            </a:r>
            <a:r>
              <a:rPr baseline="31999" i="1"/>
              <a:t>*</a:t>
            </a:r>
            <a:r>
              <a:rPr baseline="31999"/>
              <a:t> </a:t>
            </a:r>
            <a:r>
              <a:t>, the network in our setting is trained to predict depth only</a:t>
            </a:r>
          </a:p>
        </p:txBody>
      </p:sp>
      <p:sp>
        <p:nvSpPr>
          <p:cNvPr id="260" name="*A. Mousavian, H. Pirsiavash, J. Kosecka, Joint Semantic Segmentation and Depth Estimation with Deep Convolutional Networks, In 3D Vision (3DV), 2016"/>
          <p:cNvSpPr/>
          <p:nvPr/>
        </p:nvSpPr>
        <p:spPr>
          <a:xfrm>
            <a:off x="319112" y="9785295"/>
            <a:ext cx="12366576" cy="3302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*A. Mousavian, H. Pirsiavash, J. Kosecka, Joint Semantic Segmentation and Depth Estimation with Deep Convolutional Networks, In 3D Vision (3DV), 2016</a:t>
            </a:r>
          </a:p>
        </p:txBody>
      </p:sp>
      <p:pic>
        <p:nvPicPr>
          <p:cNvPr id="261" name="reza_architecture.png" descr="reza_architecture.png"/>
          <p:cNvPicPr>
            <a:picLocks noChangeAspect="1"/>
          </p:cNvPicPr>
          <p:nvPr/>
        </p:nvPicPr>
        <p:blipFill>
          <a:blip r:embed="rId2">
            <a:extLst/>
          </a:blip>
          <a:stretch>
            <a:fillRect/>
          </a:stretch>
        </p:blipFill>
        <p:spPr>
          <a:xfrm>
            <a:off x="1511002" y="5135277"/>
            <a:ext cx="10169673" cy="4034891"/>
          </a:xfrm>
          <a:prstGeom prst="rect">
            <a:avLst/>
          </a:prstGeom>
          <a:ln w="12700">
            <a:miter lim="400000"/>
          </a:ln>
        </p:spPr>
      </p:pic>
      <p:pic>
        <p:nvPicPr>
          <p:cNvPr id="262" name="title_img.png" descr="title_img.png"/>
          <p:cNvPicPr>
            <a:picLocks noChangeAspect="1"/>
          </p:cNvPicPr>
          <p:nvPr/>
        </p:nvPicPr>
        <p:blipFill>
          <a:blip r:embed="rId3">
            <a:extLst/>
          </a:blip>
          <a:stretch>
            <a:fillRect/>
          </a:stretch>
        </p:blipFill>
        <p:spPr>
          <a:xfrm>
            <a:off x="658737" y="6274457"/>
            <a:ext cx="1023423" cy="767567"/>
          </a:xfrm>
          <a:prstGeom prst="rect">
            <a:avLst/>
          </a:prstGeom>
          <a:ln w="12700">
            <a:miter lim="400000"/>
          </a:ln>
        </p:spPr>
      </p:pic>
      <p:pic>
        <p:nvPicPr>
          <p:cNvPr id="263" name="title_depth.png" descr="title_depth.png"/>
          <p:cNvPicPr>
            <a:picLocks noChangeAspect="1"/>
          </p:cNvPicPr>
          <p:nvPr/>
        </p:nvPicPr>
        <p:blipFill>
          <a:blip r:embed="rId4">
            <a:extLst/>
          </a:blip>
          <a:stretch>
            <a:fillRect/>
          </a:stretch>
        </p:blipFill>
        <p:spPr>
          <a:xfrm>
            <a:off x="10961853" y="6768938"/>
            <a:ext cx="1023423" cy="767567"/>
          </a:xfrm>
          <a:prstGeom prst="rect">
            <a:avLst/>
          </a:prstGeom>
          <a:ln w="12700">
            <a:miter lim="400000"/>
          </a:ln>
        </p:spPr>
      </p:pic>
      <p:sp>
        <p:nvSpPr>
          <p:cNvPr id="264" name="RGB input"/>
          <p:cNvSpPr/>
          <p:nvPr/>
        </p:nvSpPr>
        <p:spPr>
          <a:xfrm>
            <a:off x="714124" y="7129353"/>
            <a:ext cx="1420649" cy="2939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200"/>
            </a:lvl1pPr>
          </a:lstStyle>
          <a:p>
            <a:pPr/>
            <a:r>
              <a:t>RGB input</a:t>
            </a:r>
          </a:p>
        </p:txBody>
      </p:sp>
      <p:sp>
        <p:nvSpPr>
          <p:cNvPr id="265" name="Ground truth…"/>
          <p:cNvSpPr/>
          <p:nvPr/>
        </p:nvSpPr>
        <p:spPr>
          <a:xfrm>
            <a:off x="11013823" y="7650053"/>
            <a:ext cx="1420650" cy="459323"/>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p>
            <a:pPr algn="l" defTabSz="653142">
              <a:lnSpc>
                <a:spcPct val="93000"/>
              </a:lnSpc>
              <a:tabLst>
                <a:tab pos="647700" algn="l"/>
                <a:tab pos="1295400" algn="l"/>
                <a:tab pos="1955800" algn="l"/>
                <a:tab pos="2603500" algn="l"/>
                <a:tab pos="3263900" algn="l"/>
              </a:tabLst>
              <a:defRPr sz="1200"/>
            </a:pPr>
            <a:r>
              <a:t>Ground truth</a:t>
            </a:r>
          </a:p>
          <a:p>
            <a:pPr algn="l" defTabSz="653142">
              <a:lnSpc>
                <a:spcPct val="93000"/>
              </a:lnSpc>
              <a:tabLst>
                <a:tab pos="647700" algn="l"/>
                <a:tab pos="1295400" algn="l"/>
                <a:tab pos="1955800" algn="l"/>
                <a:tab pos="2603500" algn="l"/>
                <a:tab pos="3263900" algn="l"/>
              </a:tabLst>
              <a:defRPr sz="1200"/>
            </a:pPr>
            <a:r>
              <a:t>Depth labels</a:t>
            </a:r>
          </a:p>
        </p:txBody>
      </p:sp>
      <p:sp>
        <p:nvSpPr>
          <p:cNvPr id="266" name="Figure: CNN architecture for depth prediction"/>
          <p:cNvSpPr/>
          <p:nvPr/>
        </p:nvSpPr>
        <p:spPr>
          <a:xfrm>
            <a:off x="5475696" y="8751630"/>
            <a:ext cx="5935238" cy="332069"/>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lvl1pPr algn="l" defTabSz="653142">
              <a:lnSpc>
                <a:spcPct val="93000"/>
              </a:lnSpc>
              <a:tabLst>
                <a:tab pos="647700" algn="l"/>
                <a:tab pos="1295400" algn="l"/>
                <a:tab pos="1955800" algn="l"/>
                <a:tab pos="2603500" algn="l"/>
                <a:tab pos="3263900" algn="l"/>
              </a:tabLst>
              <a:defRPr sz="1400"/>
            </a:lvl1pPr>
          </a:lstStyle>
          <a:p>
            <a:pPr/>
            <a:r>
              <a:t>Figure: CNN architecture for depth prediction</a:t>
            </a:r>
          </a:p>
        </p:txBody>
      </p:sp>
      <p:sp>
        <p:nvSpPr>
          <p:cNvPr id="267" name="Slide Number"/>
          <p:cNvSpPr/>
          <p:nvPr>
            <p:ph type="sldNum" sz="quarter" idx="2"/>
          </p:nvPr>
        </p:nvSpPr>
        <p:spPr>
          <a:xfrm>
            <a:off x="12640107"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8" name="Topic 2: Depth Estimation in RGB Images"/>
          <p:cNvSpPr/>
          <p:nvPr/>
        </p:nvSpPr>
        <p:spPr>
          <a:xfrm>
            <a:off x="640215" y="10298824"/>
            <a:ext cx="11829588" cy="39251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Long Range Depth Data Generation"/>
          <p:cNvSpPr/>
          <p:nvPr>
            <p:ph type="title"/>
          </p:nvPr>
        </p:nvSpPr>
        <p:spPr>
          <a:xfrm>
            <a:off x="652288" y="8324"/>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Long Range Depth Data Generation</a:t>
            </a:r>
          </a:p>
        </p:txBody>
      </p:sp>
      <p:sp>
        <p:nvSpPr>
          <p:cNvPr id="271" name="Collect urban images of a geolocation (eg, New York City, Chicago, Houston) using Google Earth software…"/>
          <p:cNvSpPr/>
          <p:nvPr>
            <p:ph type="body" idx="1"/>
          </p:nvPr>
        </p:nvSpPr>
        <p:spPr>
          <a:xfrm>
            <a:off x="652289" y="2897627"/>
            <a:ext cx="11448186" cy="6921779"/>
          </a:xfrm>
          <a:prstGeom prst="rect">
            <a:avLst/>
          </a:prstGeom>
        </p:spPr>
        <p:txBody>
          <a:bodyPr/>
          <a:lstStyle/>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Collect urban images of a geolocation (eg, New York City, Chicago, Houston) using Google Earth software</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Reconstruct the 3D model from the images </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Annotate key points for the trajectory along the model</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Render the RGB+ Depth image pairs along the trajectory</a:t>
            </a:r>
          </a:p>
        </p:txBody>
      </p:sp>
      <p:sp>
        <p:nvSpPr>
          <p:cNvPr id="272" name="Slide Number"/>
          <p:cNvSpPr/>
          <p:nvPr>
            <p:ph type="sldNum" sz="quarter" idx="2"/>
          </p:nvPr>
        </p:nvSpPr>
        <p:spPr>
          <a:xfrm>
            <a:off x="12657040"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3" name="Topic 2: Depth Estimation in RGB Images"/>
          <p:cNvSpPr/>
          <p:nvPr/>
        </p:nvSpPr>
        <p:spPr>
          <a:xfrm>
            <a:off x="640215" y="10298824"/>
            <a:ext cx="11829588" cy="39251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Long Range Depth Data Generation"/>
          <p:cNvSpPr/>
          <p:nvPr>
            <p:ph type="title"/>
          </p:nvPr>
        </p:nvSpPr>
        <p:spPr>
          <a:xfrm>
            <a:off x="652288" y="8324"/>
            <a:ext cx="11708420" cy="1629016"/>
          </a:xfrm>
          <a:prstGeom prst="rect">
            <a:avLst/>
          </a:prstGeom>
        </p:spPr>
        <p:txBody>
          <a:bodyPr/>
          <a:lstStyle>
            <a:lvl1pP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5600">
                <a:latin typeface="+mn-lt"/>
                <a:ea typeface="+mn-ea"/>
                <a:cs typeface="+mn-cs"/>
                <a:sym typeface="Helvetica Light"/>
              </a:defRPr>
            </a:lvl1pPr>
          </a:lstStyle>
          <a:p>
            <a:pPr/>
            <a:r>
              <a:t>Long Range Depth Data Generation</a:t>
            </a:r>
          </a:p>
        </p:txBody>
      </p:sp>
      <p:sp>
        <p:nvSpPr>
          <p:cNvPr id="278" name="Image Collection:…"/>
          <p:cNvSpPr/>
          <p:nvPr>
            <p:ph type="body" sz="half" idx="1"/>
          </p:nvPr>
        </p:nvSpPr>
        <p:spPr>
          <a:xfrm>
            <a:off x="499889" y="2821427"/>
            <a:ext cx="5853770" cy="6921779"/>
          </a:xfrm>
          <a:prstGeom prst="rect">
            <a:avLst/>
          </a:prstGeom>
        </p:spPr>
        <p:txBody>
          <a:bodyPr/>
          <a:lstStyle/>
          <a:p>
            <a:pPr lvl="1" marL="0" indent="228600">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b="1" sz="3200">
                <a:latin typeface="Times"/>
                <a:ea typeface="Times"/>
                <a:cs typeface="Times"/>
                <a:sym typeface="Times"/>
              </a:defRPr>
            </a:pPr>
            <a:r>
              <a:t>Image Collection:</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Extract images (street view) of a city eg, NYC from multiple viewpoints</a:t>
            </a:r>
          </a:p>
          <a:p>
            <a:pPr lvl="2" marL="13462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Google Earth allows to record a video-clip of a city as user hover around from different viewpoints</a:t>
            </a:r>
          </a:p>
          <a:p>
            <a:pPr lvl="1" marL="889000" indent="-431800">
              <a:buClr>
                <a:srgbClr val="000000"/>
              </a:buClr>
              <a:buSzPct val="45000"/>
              <a:buChar char="●"/>
              <a:tabLst>
                <a:tab pos="647700" algn="l"/>
                <a:tab pos="1295400" algn="l"/>
                <a:tab pos="1955800" algn="l"/>
                <a:tab pos="2603500" algn="l"/>
                <a:tab pos="3263900" algn="l"/>
                <a:tab pos="3911600" algn="l"/>
                <a:tab pos="4572000" algn="l"/>
                <a:tab pos="5219700" algn="l"/>
                <a:tab pos="5867400" algn="l"/>
                <a:tab pos="6527800" algn="l"/>
                <a:tab pos="7175500" algn="l"/>
                <a:tab pos="7835900" algn="l"/>
                <a:tab pos="8483600" algn="l"/>
                <a:tab pos="9144000" algn="l"/>
                <a:tab pos="9791700" algn="l"/>
                <a:tab pos="10439400" algn="l"/>
                <a:tab pos="11099800" algn="l"/>
                <a:tab pos="11747500" algn="l"/>
                <a:tab pos="12407900" algn="l"/>
              </a:tabLst>
              <a:defRPr sz="3200">
                <a:latin typeface="Times"/>
                <a:ea typeface="Times"/>
                <a:cs typeface="Times"/>
                <a:sym typeface="Times"/>
              </a:defRPr>
            </a:pPr>
            <a:r>
              <a:t>Extracted images are sampled for 3D reconstruction using </a:t>
            </a:r>
            <a:r>
              <a:rPr i="1"/>
              <a:t>Adobe Remake</a:t>
            </a:r>
          </a:p>
        </p:txBody>
      </p:sp>
      <p:pic>
        <p:nvPicPr>
          <p:cNvPr id="279" name="google_earth_pro.png" descr="google_earth_pro.png"/>
          <p:cNvPicPr>
            <a:picLocks noChangeAspect="1"/>
          </p:cNvPicPr>
          <p:nvPr/>
        </p:nvPicPr>
        <p:blipFill>
          <a:blip r:embed="rId3">
            <a:extLst/>
          </a:blip>
          <a:stretch>
            <a:fillRect/>
          </a:stretch>
        </p:blipFill>
        <p:spPr>
          <a:xfrm>
            <a:off x="6388786" y="3194092"/>
            <a:ext cx="6555540" cy="4406816"/>
          </a:xfrm>
          <a:prstGeom prst="rect">
            <a:avLst/>
          </a:prstGeom>
          <a:ln w="12700">
            <a:miter lim="400000"/>
          </a:ln>
        </p:spPr>
      </p:pic>
      <p:sp>
        <p:nvSpPr>
          <p:cNvPr id="280" name="Figure: Collection of a video clip from Google Earth Pro in New York City. The Movie Maker feature enables this option. Images are exported from the recorded video clip at 30 fps."/>
          <p:cNvSpPr/>
          <p:nvPr/>
        </p:nvSpPr>
        <p:spPr>
          <a:xfrm>
            <a:off x="6912974" y="7798463"/>
            <a:ext cx="5684965" cy="733643"/>
          </a:xfrm>
          <a:prstGeom prst="rect">
            <a:avLst/>
          </a:prstGeom>
          <a:ln w="12700">
            <a:miter lim="400000"/>
          </a:ln>
          <a:extLst>
            <a:ext uri="{C572A759-6A51-4108-AA02-DFA0A04FC94B}">
              <ma14:wrappingTextBoxFlag xmlns:ma14="http://schemas.microsoft.com/office/mac/drawingml/2011/main" val="1"/>
            </a:ext>
          </a:extLst>
        </p:spPr>
        <p:txBody>
          <a:bodyPr lIns="58084" tIns="58084" rIns="58084" bIns="58084">
            <a:spAutoFit/>
          </a:bodyPr>
          <a:lstStyle/>
          <a:p>
            <a:pPr algn="l" defTabSz="653142">
              <a:lnSpc>
                <a:spcPct val="93000"/>
              </a:lnSpc>
              <a:tabLst>
                <a:tab pos="647700" algn="l"/>
                <a:tab pos="1295400" algn="l"/>
                <a:tab pos="1955800" algn="l"/>
                <a:tab pos="2603500" algn="l"/>
                <a:tab pos="3263900" algn="l"/>
              </a:tabLst>
              <a:defRPr sz="1400"/>
            </a:pPr>
            <a:r>
              <a:t>Figure: Collection of a video clip from Google Earth Pro in New York City. The </a:t>
            </a:r>
            <a:r>
              <a:rPr i="1">
                <a:latin typeface="Helvetica"/>
                <a:ea typeface="Helvetica"/>
                <a:cs typeface="Helvetica"/>
                <a:sym typeface="Helvetica"/>
              </a:rPr>
              <a:t>Movie Maker </a:t>
            </a:r>
            <a:r>
              <a:t>feature enables this option. Images are exported from the recorded video clip at 30 fps. </a:t>
            </a:r>
          </a:p>
        </p:txBody>
      </p:sp>
      <p:sp>
        <p:nvSpPr>
          <p:cNvPr id="281" name="Slide Number"/>
          <p:cNvSpPr/>
          <p:nvPr>
            <p:ph type="sldNum" sz="quarter" idx="2"/>
          </p:nvPr>
        </p:nvSpPr>
        <p:spPr>
          <a:xfrm>
            <a:off x="12640107" y="10366585"/>
            <a:ext cx="127001" cy="25699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Topic 2: Depth Estimation in RGB Images"/>
          <p:cNvSpPr/>
          <p:nvPr/>
        </p:nvSpPr>
        <p:spPr>
          <a:xfrm>
            <a:off x="640215" y="10298824"/>
            <a:ext cx="11829588" cy="39251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800">
                <a:solidFill>
                  <a:srgbClr val="FFFFFF"/>
                </a:solidFill>
              </a:defRPr>
            </a:lvl1pPr>
          </a:lstStyle>
          <a:p>
            <a:pPr/>
            <a:r>
              <a:t>Topic 2: Depth Estimation in RGB Images</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646575"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646575" rtl="0" fontAlgn="auto" latinLnBrk="0"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6575"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